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6"/>
  </p:notesMasterIdLst>
  <p:handoutMasterIdLst>
    <p:handoutMasterId r:id="rId27"/>
  </p:handoutMasterIdLst>
  <p:sldIdLst>
    <p:sldId id="937" r:id="rId2"/>
    <p:sldId id="974" r:id="rId3"/>
    <p:sldId id="977" r:id="rId4"/>
    <p:sldId id="971" r:id="rId5"/>
    <p:sldId id="972" r:id="rId6"/>
    <p:sldId id="976" r:id="rId7"/>
    <p:sldId id="936" r:id="rId8"/>
    <p:sldId id="871" r:id="rId9"/>
    <p:sldId id="909" r:id="rId10"/>
    <p:sldId id="938" r:id="rId11"/>
    <p:sldId id="719" r:id="rId12"/>
    <p:sldId id="947" r:id="rId13"/>
    <p:sldId id="910" r:id="rId14"/>
    <p:sldId id="945" r:id="rId15"/>
    <p:sldId id="914" r:id="rId16"/>
    <p:sldId id="715" r:id="rId17"/>
    <p:sldId id="764" r:id="rId18"/>
    <p:sldId id="695" r:id="rId19"/>
    <p:sldId id="942" r:id="rId20"/>
    <p:sldId id="943" r:id="rId21"/>
    <p:sldId id="975" r:id="rId22"/>
    <p:sldId id="896" r:id="rId23"/>
    <p:sldId id="970" r:id="rId24"/>
    <p:sldId id="967"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F6C"/>
    <a:srgbClr val="FF9900"/>
    <a:srgbClr val="AF220B"/>
    <a:srgbClr val="AB9733"/>
    <a:srgbClr val="663300"/>
    <a:srgbClr val="808000"/>
    <a:srgbClr val="FFFFFF"/>
    <a:srgbClr val="FFBB57"/>
    <a:srgbClr val="FF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14" autoAdjust="0"/>
    <p:restoredTop sz="94828" autoAdjust="0"/>
  </p:normalViewPr>
  <p:slideViewPr>
    <p:cSldViewPr>
      <p:cViewPr varScale="1">
        <p:scale>
          <a:sx n="70" d="100"/>
          <a:sy n="70" d="100"/>
        </p:scale>
        <p:origin x="-5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notesViewPr>
    <p:cSldViewPr>
      <p:cViewPr varScale="1">
        <p:scale>
          <a:sx n="85" d="100"/>
          <a:sy n="85" d="100"/>
        </p:scale>
        <p:origin x="-3810" y="-96"/>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3" tIns="46586" rIns="93173" bIns="46586"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73" tIns="46586" rIns="93173" bIns="46586" rtlCol="0"/>
          <a:lstStyle>
            <a:lvl1pPr algn="r">
              <a:defRPr sz="1200"/>
            </a:lvl1pPr>
          </a:lstStyle>
          <a:p>
            <a:pPr>
              <a:defRPr/>
            </a:pPr>
            <a:fld id="{0F8E0E46-D252-4B2F-B2B5-A65F6A0EDE7B}" type="datetimeFigureOut">
              <a:rPr lang="en-US"/>
              <a:pPr>
                <a:defRPr/>
              </a:pPr>
              <a:t>12/12/2012</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3" tIns="46586" rIns="93173" bIns="46586"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3" tIns="46586" rIns="93173" bIns="46586" rtlCol="0" anchor="b"/>
          <a:lstStyle>
            <a:lvl1pPr algn="r">
              <a:defRPr sz="1200"/>
            </a:lvl1pPr>
          </a:lstStyle>
          <a:p>
            <a:pPr>
              <a:defRPr/>
            </a:pPr>
            <a:fld id="{621340C5-CDA3-4844-A506-FEDAE99307AA}" type="slidenum">
              <a:rPr lang="en-US"/>
              <a:pPr>
                <a:defRPr/>
              </a:pPr>
              <a:t>‹#›</a:t>
            </a:fld>
            <a:endParaRPr lang="en-US" dirty="0"/>
          </a:p>
        </p:txBody>
      </p:sp>
    </p:spTree>
    <p:extLst>
      <p:ext uri="{BB962C8B-B14F-4D97-AF65-F5344CB8AC3E}">
        <p14:creationId xmlns="" xmlns:p14="http://schemas.microsoft.com/office/powerpoint/2010/main" val="4223885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3" tIns="46586" rIns="93173" bIns="46586" rtlCol="0"/>
          <a:lstStyle>
            <a:lvl1pPr algn="l">
              <a:defRPr sz="1200"/>
            </a:lvl1pPr>
          </a:lstStyle>
          <a:p>
            <a:pPr>
              <a:defRPr/>
            </a:pPr>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73" tIns="46586" rIns="93173" bIns="46586" rtlCol="0"/>
          <a:lstStyle>
            <a:lvl1pPr algn="r">
              <a:defRPr sz="1200"/>
            </a:lvl1pPr>
          </a:lstStyle>
          <a:p>
            <a:pPr>
              <a:defRPr/>
            </a:pPr>
            <a:fld id="{41D0508A-5752-4438-8E50-CC51C74D12F7}" type="datetimeFigureOut">
              <a:rPr lang="en-US"/>
              <a:pPr>
                <a:defRPr/>
              </a:pPr>
              <a:t>12/12/2012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3" tIns="46586" rIns="93173"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3037840" cy="464820"/>
          </a:xfrm>
          <a:prstGeom prst="rect">
            <a:avLst/>
          </a:prstGeom>
        </p:spPr>
        <p:txBody>
          <a:bodyPr vert="horz" lIns="93173" tIns="46586" rIns="93173" bIns="46586"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3" tIns="46586" rIns="93173" bIns="46586" rtlCol="0" anchor="b"/>
          <a:lstStyle>
            <a:lvl1pPr algn="r">
              <a:defRPr sz="1200"/>
            </a:lvl1pPr>
          </a:lstStyle>
          <a:p>
            <a:pPr>
              <a:defRPr/>
            </a:pPr>
            <a:fld id="{288A9539-D5F9-4B77-9AFC-32DC318A51AF}" type="slidenum">
              <a:rPr lang="en-US"/>
              <a:pPr>
                <a:defRPr/>
              </a:pPr>
              <a:t>‹#›</a:t>
            </a:fld>
            <a:endParaRPr lang="en-US" dirty="0"/>
          </a:p>
        </p:txBody>
      </p:sp>
    </p:spTree>
    <p:extLst>
      <p:ext uri="{BB962C8B-B14F-4D97-AF65-F5344CB8AC3E}">
        <p14:creationId xmlns="" xmlns:p14="http://schemas.microsoft.com/office/powerpoint/2010/main" val="55981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Before the presentation begins</a:t>
            </a:r>
          </a:p>
          <a:p>
            <a:pPr>
              <a:buFont typeface="Arial" pitchFamily="34" charset="0"/>
              <a:buChar char="•"/>
            </a:pPr>
            <a:r>
              <a:rPr lang="en-US" dirty="0" smtClean="0"/>
              <a:t>  Distribute the hand-outs</a:t>
            </a:r>
          </a:p>
          <a:p>
            <a:pPr>
              <a:buFont typeface="Arial" pitchFamily="34" charset="0"/>
              <a:buChar char="•"/>
            </a:pPr>
            <a:r>
              <a:rPr lang="en-US" dirty="0" smtClean="0"/>
              <a:t>  Check projector and sound equipment</a:t>
            </a:r>
          </a:p>
          <a:p>
            <a:pPr>
              <a:buFont typeface="Arial" pitchFamily="34" charset="0"/>
              <a:buChar char="•"/>
            </a:pPr>
            <a:r>
              <a:rPr lang="en-US" dirty="0" smtClean="0"/>
              <a:t>  Determine the lighting so audience can see the slides and movie clips</a:t>
            </a:r>
          </a:p>
          <a:p>
            <a:pPr>
              <a:buFont typeface="Arial" pitchFamily="34" charset="0"/>
              <a:buChar char="•"/>
            </a:pPr>
            <a:r>
              <a:rPr lang="en-US" dirty="0" smtClean="0"/>
              <a:t>  Set up room for pair/share or small group  sharing  (if auditorium  use turn and talk)</a:t>
            </a:r>
          </a:p>
          <a:p>
            <a:endParaRPr lang="en-US" dirty="0" smtClean="0"/>
          </a:p>
          <a:p>
            <a:r>
              <a:rPr lang="en-US" dirty="0" smtClean="0"/>
              <a:t>Leave slide on as participants  get settled</a:t>
            </a:r>
          </a:p>
          <a:p>
            <a:r>
              <a:rPr lang="en-US" dirty="0" smtClean="0"/>
              <a:t>Greet participants as they enter the venue</a:t>
            </a:r>
          </a:p>
          <a:p>
            <a:r>
              <a:rPr lang="en-US" dirty="0" smtClean="0"/>
              <a:t>Facilitator introduces him/herself</a:t>
            </a:r>
          </a:p>
          <a:p>
            <a:endParaRPr lang="en-US" dirty="0" smtClean="0"/>
          </a:p>
          <a:p>
            <a:r>
              <a:rPr lang="en-US" dirty="0" smtClean="0"/>
              <a:t>Say:   The </a:t>
            </a:r>
            <a:r>
              <a:rPr lang="en-US" b="1" i="1" dirty="0" smtClean="0"/>
              <a:t>New York State Dignity Act </a:t>
            </a:r>
            <a:r>
              <a:rPr lang="en-US" dirty="0" smtClean="0"/>
              <a:t>requires that every person in a school setting be trained in awareness about bullying prevention and intervention.  The law requires that each school building in the state assign a Dignity Act Coordinator. </a:t>
            </a:r>
          </a:p>
          <a:p>
            <a:r>
              <a:rPr lang="en-US" dirty="0" smtClean="0"/>
              <a:t>___________________________  is the Dignity Act Coordinator at our school.</a:t>
            </a:r>
          </a:p>
          <a:p>
            <a:endParaRPr lang="en-US" dirty="0" smtClean="0"/>
          </a:p>
          <a:p>
            <a:r>
              <a:rPr lang="en-US" dirty="0" smtClean="0"/>
              <a:t>We have a two part presentation for you,  presented by Karen Siris, principal of </a:t>
            </a:r>
          </a:p>
          <a:p>
            <a:r>
              <a:rPr lang="en-US" dirty="0" smtClean="0"/>
              <a:t>WS Boardman Elementary School in Oceanside,  and a member of the New York State Dignity Act Task Force as the School Administrators’ of New York (SAANYS) representative.   There will be some participation from the group and we will pause the film at those times.    We will see Part I today  and Part II at our next meeting.  </a:t>
            </a:r>
          </a:p>
          <a:p>
            <a:endParaRPr lang="en-US" dirty="0" smtClean="0"/>
          </a:p>
        </p:txBody>
      </p:sp>
      <p:sp>
        <p:nvSpPr>
          <p:cNvPr id="4" name="Slide Number Placeholder 3"/>
          <p:cNvSpPr>
            <a:spLocks noGrp="1"/>
          </p:cNvSpPr>
          <p:nvPr>
            <p:ph type="sldNum" sz="quarter" idx="10"/>
          </p:nvPr>
        </p:nvSpPr>
        <p:spPr/>
        <p:txBody>
          <a:bodyPr/>
          <a:lstStyle/>
          <a:p>
            <a:pPr>
              <a:defRPr/>
            </a:pPr>
            <a:fld id="{288A9539-D5F9-4B77-9AFC-32DC318A51AF}"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A9539-D5F9-4B77-9AFC-32DC318A51AF}" type="slidenum">
              <a:rPr lang="en-US" smtClean="0"/>
              <a:pPr>
                <a:defRPr/>
              </a:pPr>
              <a:t>7</a:t>
            </a:fld>
            <a:endParaRPr lang="en-US" dirty="0"/>
          </a:p>
        </p:txBody>
      </p:sp>
    </p:spTree>
    <p:extLst>
      <p:ext uri="{BB962C8B-B14F-4D97-AF65-F5344CB8AC3E}">
        <p14:creationId xmlns="" xmlns:p14="http://schemas.microsoft.com/office/powerpoint/2010/main" val="208372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this video, the audience is asked to make a personal connection to bullying and harassment.   The connection can be through</a:t>
            </a:r>
          </a:p>
          <a:p>
            <a:pPr>
              <a:buFont typeface="Arial" pitchFamily="34" charset="0"/>
              <a:buChar char="•"/>
            </a:pPr>
            <a:r>
              <a:rPr lang="en-US" dirty="0" smtClean="0"/>
              <a:t> their own experiences in elementary, middle or high school</a:t>
            </a:r>
          </a:p>
          <a:p>
            <a:pPr>
              <a:buFont typeface="Arial" pitchFamily="34" charset="0"/>
              <a:buChar char="•"/>
            </a:pPr>
            <a:r>
              <a:rPr lang="en-US" dirty="0" smtClean="0"/>
              <a:t> the experiences of their own children</a:t>
            </a:r>
          </a:p>
          <a:p>
            <a:pPr>
              <a:buFont typeface="Arial" pitchFamily="34" charset="0"/>
              <a:buChar char="•"/>
            </a:pPr>
            <a:r>
              <a:rPr lang="en-US" dirty="0" smtClean="0"/>
              <a:t> the experiences of children in their school setting  </a:t>
            </a:r>
          </a:p>
          <a:p>
            <a:pPr>
              <a:buFont typeface="Arial" pitchFamily="34" charset="0"/>
              <a:buChar char="•"/>
            </a:pPr>
            <a:endParaRPr lang="en-US" dirty="0" smtClean="0"/>
          </a:p>
          <a:p>
            <a:r>
              <a:rPr lang="en-US" dirty="0" smtClean="0"/>
              <a:t>Optional….  A  turn and talk can take place after viewing the clip,  or volunteers may want to  share their own stories with the group.  </a:t>
            </a:r>
            <a:endParaRPr lang="en-US" dirty="0"/>
          </a:p>
        </p:txBody>
      </p:sp>
      <p:sp>
        <p:nvSpPr>
          <p:cNvPr id="4" name="Slide Number Placeholder 3"/>
          <p:cNvSpPr>
            <a:spLocks noGrp="1"/>
          </p:cNvSpPr>
          <p:nvPr>
            <p:ph type="sldNum" sz="quarter" idx="10"/>
          </p:nvPr>
        </p:nvSpPr>
        <p:spPr/>
        <p:txBody>
          <a:bodyPr/>
          <a:lstStyle/>
          <a:p>
            <a:pPr>
              <a:defRPr/>
            </a:pPr>
            <a:fld id="{288A9539-D5F9-4B77-9AFC-32DC318A51AF}"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We have many of these traits  and attributes in our curriculum now.  We do not have to reinvent the wheel, but we do need to make sure that what we are doing now through literature , social studies,  health, character education, assembly programs, are identified as supporting the DIGNITY ACT.</a:t>
            </a:r>
          </a:p>
          <a:p>
            <a:endParaRPr lang="en-US" dirty="0" smtClean="0"/>
          </a:p>
          <a:p>
            <a:r>
              <a:rPr lang="en-US" dirty="0" smtClean="0"/>
              <a:t>Turn and talk about what comes to mind that is in our curriculum.</a:t>
            </a:r>
          </a:p>
          <a:p>
            <a:r>
              <a:rPr lang="en-US" dirty="0" smtClean="0"/>
              <a:t>Do we need to supplement any aspect of this list?</a:t>
            </a:r>
          </a:p>
          <a:p>
            <a:endParaRPr lang="en-US" dirty="0"/>
          </a:p>
        </p:txBody>
      </p:sp>
      <p:sp>
        <p:nvSpPr>
          <p:cNvPr id="4" name="Slide Number Placeholder 3"/>
          <p:cNvSpPr>
            <a:spLocks noGrp="1"/>
          </p:cNvSpPr>
          <p:nvPr>
            <p:ph type="sldNum" sz="quarter" idx="10"/>
          </p:nvPr>
        </p:nvSpPr>
        <p:spPr/>
        <p:txBody>
          <a:bodyPr/>
          <a:lstStyle/>
          <a:p>
            <a:pPr>
              <a:defRPr/>
            </a:pPr>
            <a:fld id="{288A9539-D5F9-4B77-9AFC-32DC318A51AF}"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15C0D9B9-60B8-4E31-88C9-EF8A564DF707}" type="datetimeFigureOut">
              <a:rPr lang="en-US" smtClean="0"/>
              <a:pPr>
                <a:defRPr/>
              </a:pPr>
              <a:t>12/12/2012</a:t>
            </a:fld>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74E1FC8B-4F1F-4428-9274-B7E14FB28F5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89B7EF2-8C23-4A16-AF82-E685354C75E1}" type="datetimeFigureOut">
              <a:rPr lang="en-US" smtClean="0"/>
              <a:pPr>
                <a:defRPr/>
              </a:pPr>
              <a:t>12/12/2012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2ACBC1-643F-492E-A0A6-304CA1F1666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248A0A4-5E9C-4BED-B027-47657A51AC34}" type="datetimeFigureOut">
              <a:rPr lang="en-US" smtClean="0"/>
              <a:pPr>
                <a:defRPr/>
              </a:pPr>
              <a:t>12/12/2012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EE1846A-3AD1-47A1-A4FE-EB99DAB476A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6D2283E-4DA5-4091-ABF9-3BF8306B76EF}" type="datetimeFigureOut">
              <a:rPr lang="en-US" smtClean="0"/>
              <a:pPr>
                <a:defRPr/>
              </a:pPr>
              <a:t>12/12/2012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BA4A7C6-D27A-4AC2-A159-0BD27F6AAAE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69E7B146-B247-4C6A-9DA3-8D47F53AB827}" type="datetimeFigureOut">
              <a:rPr lang="en-US" smtClean="0"/>
              <a:pPr>
                <a:defRPr/>
              </a:pPr>
              <a:t>12/12/2012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C5FD7B6-EFBC-4823-813E-0C74CF1D67A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50AF51D7-856B-4BBC-A980-5F5C0FCBDC9C}" type="datetimeFigureOut">
              <a:rPr lang="en-US" smtClean="0"/>
              <a:pPr>
                <a:defRPr/>
              </a:pPr>
              <a:t>12/12/2012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D75F602-34EB-443C-91A6-1EE2B316B2D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4D4A7445-077B-47B8-BF35-7DEFF09E1224}" type="datetimeFigureOut">
              <a:rPr lang="en-US" smtClean="0"/>
              <a:pPr>
                <a:defRPr/>
              </a:pPr>
              <a:t>12/12/2012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9C2DEAD-9ECD-43EF-AC65-5293E729872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81D0EDE9-31B6-4A36-B99A-BC80548F5502}" type="datetimeFigureOut">
              <a:rPr lang="en-US" smtClean="0"/>
              <a:pPr>
                <a:defRPr/>
              </a:pPr>
              <a:t>12/12/2012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B987783-4E07-4EA0-8203-222DA554D8A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03DA2DF-F327-4DC8-8AB9-2F5B34FDBDF0}" type="datetimeFigureOut">
              <a:rPr lang="en-US" smtClean="0"/>
              <a:pPr>
                <a:defRPr/>
              </a:pPr>
              <a:t>12/12/2012</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299B784-1172-4750-A7DE-E7E8828FD16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5283A18-9D75-410A-AE7A-F86C8F0BD6E7}" type="datetimeFigureOut">
              <a:rPr lang="en-US" smtClean="0"/>
              <a:pPr>
                <a:defRPr/>
              </a:pPr>
              <a:t>12/12/2012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75D661-BC19-40C5-AF1B-89808FB20FE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58F1D92-0E9F-4903-9FB6-E5958474369E}" type="datetimeFigureOut">
              <a:rPr lang="en-US" smtClean="0"/>
              <a:pPr>
                <a:defRPr/>
              </a:pPr>
              <a:t>12/12/2012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19B48ECB-F65F-44EE-8301-9493C1AF697A}"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BF62B83-EB25-4AC4-AFA0-77A9508484A7}" type="datetimeFigureOut">
              <a:rPr lang="en-US" smtClean="0"/>
              <a:pPr>
                <a:defRPr/>
              </a:pPr>
              <a:t>12/12/2012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44D5E40-2A19-4506-A065-EAC4495FE8CE}"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file:///E:\MVI_5545.M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1752600"/>
            <a:ext cx="6784848" cy="2209800"/>
          </a:xfrm>
        </p:spPr>
        <p:txBody>
          <a:bodyPr>
            <a:normAutofit fontScale="90000"/>
          </a:bodyPr>
          <a:lstStyle/>
          <a:p>
            <a:pPr algn="l"/>
            <a:r>
              <a:rPr lang="en-US" dirty="0" smtClean="0"/>
              <a:t>	</a:t>
            </a:r>
            <a:r>
              <a:rPr lang="en-US" sz="4900" dirty="0" smtClean="0"/>
              <a:t>The New York State             </a:t>
            </a:r>
            <a:br>
              <a:rPr lang="en-US" sz="4900" dirty="0" smtClean="0"/>
            </a:br>
            <a:r>
              <a:rPr lang="en-US" sz="4900" dirty="0" smtClean="0"/>
              <a:t>  Dignity for all Students Act </a:t>
            </a:r>
            <a:br>
              <a:rPr lang="en-US" sz="4900" dirty="0" smtClean="0"/>
            </a:br>
            <a:r>
              <a:rPr lang="en-US" sz="4900" dirty="0" smtClean="0"/>
              <a:t>                    (DASA)</a:t>
            </a:r>
            <a:endParaRPr lang="en-US" sz="4900" dirty="0"/>
          </a:p>
        </p:txBody>
      </p:sp>
      <p:sp>
        <p:nvSpPr>
          <p:cNvPr id="5" name="Subtitle 4"/>
          <p:cNvSpPr>
            <a:spLocks noGrp="1"/>
          </p:cNvSpPr>
          <p:nvPr>
            <p:ph type="subTitle" idx="1"/>
          </p:nvPr>
        </p:nvSpPr>
        <p:spPr>
          <a:xfrm>
            <a:off x="685800" y="4191000"/>
            <a:ext cx="7854696" cy="2410264"/>
          </a:xfrm>
        </p:spPr>
        <p:txBody>
          <a:bodyPr>
            <a:normAutofit/>
          </a:bodyPr>
          <a:lstStyle/>
          <a:p>
            <a:pPr algn="ctr"/>
            <a:r>
              <a:rPr lang="en-US" sz="4400" b="1" smtClean="0">
                <a:solidFill>
                  <a:schemeClr val="accent1">
                    <a:lumMod val="50000"/>
                  </a:schemeClr>
                </a:solidFill>
              </a:rPr>
              <a:t>PTA Council </a:t>
            </a:r>
            <a:r>
              <a:rPr lang="en-US" sz="4400" b="1" smtClean="0">
                <a:solidFill>
                  <a:schemeClr val="accent1">
                    <a:lumMod val="50000"/>
                  </a:schemeClr>
                </a:solidFill>
              </a:rPr>
              <a:t>Presentation</a:t>
            </a:r>
            <a:endParaRPr lang="en-US" sz="4400" b="1" dirty="0" smtClean="0">
              <a:solidFill>
                <a:schemeClr val="accent1">
                  <a:lumMod val="50000"/>
                </a:schemeClr>
              </a:solidFill>
            </a:endParaRPr>
          </a:p>
          <a:p>
            <a:pPr algn="ctr"/>
            <a:r>
              <a:rPr lang="en-US" sz="4400" b="1" dirty="0" smtClean="0">
                <a:solidFill>
                  <a:schemeClr val="accent1">
                    <a:lumMod val="50000"/>
                  </a:schemeClr>
                </a:solidFill>
              </a:rPr>
              <a:t>December 12</a:t>
            </a:r>
            <a:r>
              <a:rPr lang="en-US" sz="4400" b="1" dirty="0" smtClean="0">
                <a:solidFill>
                  <a:schemeClr val="accent1">
                    <a:lumMod val="50000"/>
                  </a:schemeClr>
                </a:solidFill>
              </a:rPr>
              <a:t>, </a:t>
            </a:r>
            <a:r>
              <a:rPr lang="en-US" sz="4400" b="1" dirty="0" smtClean="0">
                <a:solidFill>
                  <a:schemeClr val="accent1">
                    <a:lumMod val="50000"/>
                  </a:schemeClr>
                </a:solidFill>
              </a:rPr>
              <a:t>2012 </a:t>
            </a:r>
          </a:p>
          <a:p>
            <a:pPr algn="ctr"/>
            <a:r>
              <a:rPr lang="en-US" sz="3200" b="1" dirty="0" smtClean="0">
                <a:solidFill>
                  <a:schemeClr val="tx1">
                    <a:lumMod val="85000"/>
                  </a:schemeClr>
                </a:solidFill>
              </a:rPr>
              <a:t>         </a:t>
            </a:r>
            <a:endParaRPr lang="en-US" sz="3200" b="1" dirty="0">
              <a:solidFill>
                <a:schemeClr val="tx1">
                  <a:lumMod val="85000"/>
                </a:schemeClr>
              </a:solidFill>
            </a:endParaRPr>
          </a:p>
        </p:txBody>
      </p:sp>
      <p:pic>
        <p:nvPicPr>
          <p:cNvPr id="6" name="Picture 5" descr="Hand.jpg"/>
          <p:cNvPicPr>
            <a:picLocks noChangeAspect="1"/>
          </p:cNvPicPr>
          <p:nvPr/>
        </p:nvPicPr>
        <p:blipFill>
          <a:blip r:embed="rId3" cstate="print"/>
          <a:stretch>
            <a:fillRect/>
          </a:stretch>
        </p:blipFill>
        <p:spPr>
          <a:xfrm>
            <a:off x="7696200" y="0"/>
            <a:ext cx="1447800" cy="1447800"/>
          </a:xfrm>
          <a:prstGeom prst="rect">
            <a:avLst/>
          </a:prstGeom>
        </p:spPr>
      </p:pic>
      <p:pic>
        <p:nvPicPr>
          <p:cNvPr id="7" name="Picture 6" descr="POBCSD-LOGO.PNG"/>
          <p:cNvPicPr>
            <a:picLocks noChangeAspect="1"/>
          </p:cNvPicPr>
          <p:nvPr/>
        </p:nvPicPr>
        <p:blipFill>
          <a:blip r:embed="rId4" cstate="print"/>
          <a:stretch>
            <a:fillRect/>
          </a:stretch>
        </p:blipFill>
        <p:spPr>
          <a:xfrm>
            <a:off x="0" y="0"/>
            <a:ext cx="1447800" cy="14719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124200"/>
            <a:ext cx="8305800" cy="2677656"/>
          </a:xfrm>
          <a:prstGeom prst="rect">
            <a:avLst/>
          </a:prstGeom>
        </p:spPr>
        <p:txBody>
          <a:bodyPr wrap="square">
            <a:spAutoFit/>
          </a:bodyPr>
          <a:lstStyle/>
          <a:p>
            <a:pPr marL="457200" indent="-457200">
              <a:buFont typeface="Arial"/>
              <a:buChar char="•"/>
            </a:pPr>
            <a:r>
              <a:rPr lang="en-US" sz="2800" dirty="0" smtClean="0">
                <a:latin typeface="Helvetica"/>
                <a:cs typeface="Helvetica"/>
              </a:rPr>
              <a:t>50% of high school students (2010) admit they bullied someone in the past year.</a:t>
            </a:r>
          </a:p>
          <a:p>
            <a:pPr>
              <a:buFont typeface="Arial"/>
              <a:buChar char="•"/>
            </a:pPr>
            <a:endParaRPr lang="en-US" sz="2800" dirty="0" smtClean="0">
              <a:latin typeface="Helvetica"/>
              <a:cs typeface="Helvetica"/>
            </a:endParaRPr>
          </a:p>
          <a:p>
            <a:pPr marL="457200" indent="-457200">
              <a:buFont typeface="Arial"/>
              <a:buChar char="•"/>
            </a:pPr>
            <a:r>
              <a:rPr lang="en-US" sz="2800" dirty="0" smtClean="0">
                <a:latin typeface="Helvetica"/>
                <a:cs typeface="Helvetica"/>
              </a:rPr>
              <a:t>47% admit that they were bullied, teased or taunted in a way that seriously upset them in the past year.</a:t>
            </a:r>
            <a:endParaRPr lang="en-US" sz="2800" dirty="0"/>
          </a:p>
        </p:txBody>
      </p:sp>
      <p:sp>
        <p:nvSpPr>
          <p:cNvPr id="4" name="Title 3"/>
          <p:cNvSpPr>
            <a:spLocks noGrp="1"/>
          </p:cNvSpPr>
          <p:nvPr>
            <p:ph type="title"/>
          </p:nvPr>
        </p:nvSpPr>
        <p:spPr/>
        <p:txBody>
          <a:bodyPr/>
          <a:lstStyle/>
          <a:p>
            <a:r>
              <a:rPr lang="en-US" dirty="0" smtClean="0"/>
              <a:t>What the kids say….</a:t>
            </a:r>
            <a:endParaRPr lang="en-US" dirty="0"/>
          </a:p>
        </p:txBody>
      </p:sp>
      <p:sp>
        <p:nvSpPr>
          <p:cNvPr id="6" name="TextBox 5"/>
          <p:cNvSpPr txBox="1"/>
          <p:nvPr/>
        </p:nvSpPr>
        <p:spPr>
          <a:xfrm>
            <a:off x="3657600" y="1752600"/>
            <a:ext cx="4572000" cy="923330"/>
          </a:xfrm>
          <a:prstGeom prst="rect">
            <a:avLst/>
          </a:prstGeom>
          <a:noFill/>
        </p:spPr>
        <p:txBody>
          <a:bodyPr wrap="square" rtlCol="0">
            <a:spAutoFit/>
          </a:bodyPr>
          <a:lstStyle/>
          <a:p>
            <a:r>
              <a:rPr lang="en-US" sz="3600" dirty="0" smtClean="0">
                <a:latin typeface="Franklin Gothic Book" pitchFamily="34" charset="0"/>
                <a:ea typeface="ヒラギノ角ゴ ProN W6"/>
                <a:cs typeface="Helvetica"/>
              </a:rPr>
              <a:t> </a:t>
            </a:r>
            <a:r>
              <a:rPr lang="en-US" dirty="0" smtClean="0">
                <a:latin typeface="Franklin Gothic Book" pitchFamily="34" charset="0"/>
                <a:ea typeface="ヒラギノ角ゴ ProN W6"/>
                <a:cs typeface="Helvetica"/>
              </a:rPr>
              <a:t>(</a:t>
            </a:r>
            <a:r>
              <a:rPr lang="en-US" sz="1600" dirty="0" smtClean="0">
                <a:latin typeface="Franklin Gothic Book" pitchFamily="34" charset="0"/>
                <a:ea typeface="ヒラギノ角ゴ ProN W6"/>
                <a:cs typeface="Helvetica"/>
              </a:rPr>
              <a:t>Josephson School of Ethics, 2010</a:t>
            </a:r>
          </a:p>
          <a:p>
            <a:r>
              <a:rPr lang="en-US" sz="1600" dirty="0" smtClean="0">
                <a:latin typeface="Franklin Gothic Book" pitchFamily="34" charset="0"/>
                <a:ea typeface="ヒラギノ角ゴ ProN W6"/>
                <a:cs typeface="Helvetica"/>
              </a:rPr>
              <a:t>    43,000 students surveyed</a:t>
            </a:r>
            <a:r>
              <a:rPr lang="en-US" dirty="0" smtClean="0">
                <a:latin typeface="Franklin Gothic Book" pitchFamily="34" charset="0"/>
                <a:ea typeface="ヒラギノ角ゴ ProN W6"/>
                <a:cs typeface="Helvetica"/>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1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152400"/>
            <a:ext cx="8686800" cy="914400"/>
          </a:xfrm>
        </p:spPr>
        <p:txBody>
          <a:bodyPr>
            <a:normAutofit fontScale="90000"/>
          </a:bodyPr>
          <a:lstStyle/>
          <a:p>
            <a:pPr algn="ctr" fontAlgn="auto">
              <a:spcAft>
                <a:spcPts val="0"/>
              </a:spcAft>
              <a:defRPr/>
            </a:pPr>
            <a:r>
              <a:rPr lang="en-US" b="1" dirty="0" smtClean="0"/>
              <a:t/>
            </a:r>
            <a:br>
              <a:rPr lang="en-US" b="1" dirty="0" smtClean="0"/>
            </a:br>
            <a:r>
              <a:rPr lang="en-US" b="1" dirty="0" smtClean="0"/>
              <a:t/>
            </a:r>
            <a:br>
              <a:rPr lang="en-US" b="1" dirty="0" smtClean="0"/>
            </a:br>
            <a:r>
              <a:rPr lang="en-US" b="1" dirty="0" smtClean="0"/>
              <a:t>                New York Law</a:t>
            </a:r>
            <a:br>
              <a:rPr lang="en-US" b="1" dirty="0" smtClean="0"/>
            </a:br>
            <a:r>
              <a:rPr lang="en-US" dirty="0" smtClean="0"/>
              <a:t/>
            </a:r>
            <a:br>
              <a:rPr lang="en-US" dirty="0" smtClean="0"/>
            </a:br>
            <a:r>
              <a:rPr lang="en-US" sz="4400" b="1" dirty="0" smtClean="0"/>
              <a:t>THE LAW</a:t>
            </a:r>
          </a:p>
        </p:txBody>
      </p:sp>
      <p:sp>
        <p:nvSpPr>
          <p:cNvPr id="79875" name="Content Placeholder 2"/>
          <p:cNvSpPr>
            <a:spLocks noGrp="1"/>
          </p:cNvSpPr>
          <p:nvPr>
            <p:ph sz="quarter" idx="4294967295"/>
          </p:nvPr>
        </p:nvSpPr>
        <p:spPr>
          <a:xfrm>
            <a:off x="0" y="2133600"/>
            <a:ext cx="9144000" cy="6019800"/>
          </a:xfrm>
        </p:spPr>
        <p:txBody>
          <a:bodyPr/>
          <a:lstStyle/>
          <a:p>
            <a:pPr>
              <a:spcBef>
                <a:spcPts val="575"/>
              </a:spcBef>
            </a:pPr>
            <a:r>
              <a:rPr lang="en-US" dirty="0" smtClean="0"/>
              <a:t>Designation of  a </a:t>
            </a:r>
            <a:r>
              <a:rPr lang="en-US" b="1" u="sng" dirty="0" smtClean="0"/>
              <a:t>Dignity Act Coordinator </a:t>
            </a:r>
            <a:r>
              <a:rPr lang="en-US" dirty="0" smtClean="0"/>
              <a:t>to be trained in non-discriminatory instructional and counseling methods and in handling human relationships.</a:t>
            </a:r>
            <a:r>
              <a:rPr lang="en-US" sz="2800" dirty="0" smtClean="0"/>
              <a:t>	</a:t>
            </a:r>
          </a:p>
          <a:p>
            <a:pPr>
              <a:spcBef>
                <a:spcPts val="575"/>
              </a:spcBef>
            </a:pPr>
            <a:r>
              <a:rPr lang="en-US" b="1" u="sng" dirty="0" smtClean="0">
                <a:solidFill>
                  <a:srgbClr val="FF0000"/>
                </a:solidFill>
              </a:rPr>
              <a:t>Staff training </a:t>
            </a:r>
            <a:r>
              <a:rPr lang="en-US" dirty="0" smtClean="0">
                <a:solidFill>
                  <a:srgbClr val="FF0000"/>
                </a:solidFill>
              </a:rPr>
              <a:t>to raise awareness and sensitivity of school employees to issues of harassment and discrimination.</a:t>
            </a:r>
          </a:p>
          <a:p>
            <a:pPr>
              <a:spcBef>
                <a:spcPts val="575"/>
              </a:spcBef>
            </a:pPr>
            <a:r>
              <a:rPr lang="en-US" dirty="0" smtClean="0"/>
              <a:t>Sensitivity and tolerance </a:t>
            </a:r>
            <a:r>
              <a:rPr lang="en-US" b="1" dirty="0" smtClean="0"/>
              <a:t>curricula </a:t>
            </a:r>
            <a:r>
              <a:rPr lang="en-US" dirty="0" smtClean="0"/>
              <a:t>for students.</a:t>
            </a:r>
          </a:p>
          <a:p>
            <a:pPr>
              <a:spcBef>
                <a:spcPts val="575"/>
              </a:spcBef>
            </a:pPr>
            <a:r>
              <a:rPr lang="en-US" dirty="0" smtClean="0"/>
              <a:t>Revising the </a:t>
            </a:r>
            <a:r>
              <a:rPr lang="en-US" b="1" u="sng" dirty="0" smtClean="0"/>
              <a:t>code of conduct </a:t>
            </a:r>
            <a:r>
              <a:rPr lang="en-US" dirty="0" smtClean="0"/>
              <a:t>to create a school environment free from harassment and discrimination .</a:t>
            </a:r>
          </a:p>
          <a:p>
            <a:pPr>
              <a:spcBef>
                <a:spcPts val="575"/>
              </a:spcBef>
            </a:pPr>
            <a:r>
              <a:rPr lang="en-US" b="1" u="sng" dirty="0" smtClean="0"/>
              <a:t>Reporting of bullying incidents </a:t>
            </a:r>
            <a:r>
              <a:rPr lang="en-US" dirty="0" smtClean="0"/>
              <a:t>to the state through designated reporting system .</a:t>
            </a:r>
          </a:p>
          <a:p>
            <a:endParaRPr lang="en-US" dirty="0" smtClean="0"/>
          </a:p>
        </p:txBody>
      </p:sp>
      <p:sp>
        <p:nvSpPr>
          <p:cNvPr id="3" name="TextBox 2"/>
          <p:cNvSpPr txBox="1"/>
          <p:nvPr/>
        </p:nvSpPr>
        <p:spPr>
          <a:xfrm>
            <a:off x="228600" y="1143000"/>
            <a:ext cx="8839200" cy="1231106"/>
          </a:xfrm>
          <a:prstGeom prst="rect">
            <a:avLst/>
          </a:prstGeom>
          <a:noFill/>
        </p:spPr>
        <p:txBody>
          <a:bodyPr wrap="square" rtlCol="0">
            <a:spAutoFit/>
          </a:bodyPr>
          <a:lstStyle/>
          <a:p>
            <a:r>
              <a:rPr lang="en-US" sz="2800" b="1" dirty="0"/>
              <a:t>Requires districts and schools to prevent, monitor, and address bullying through:  (July, 2012)</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1000" fill="hold"/>
                                        <p:tgtEl>
                                          <p:spTgt spid="7987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987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0" end="0"/>
                                            </p:txEl>
                                          </p:spTgt>
                                        </p:tgtEl>
                                        <p:attrNameLst>
                                          <p:attrName>ppt_c</p:attrName>
                                        </p:attrNameLst>
                                      </p:cBhvr>
                                      <p:to>
                                        <a:srgbClr val="5C5C5C"/>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1"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1000" fill="hold"/>
                                        <p:tgtEl>
                                          <p:spTgt spid="7987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7987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1" end="1"/>
                                            </p:txEl>
                                          </p:spTgt>
                                        </p:tgtEl>
                                        <p:attrNameLst>
                                          <p:attrName>ppt_c</p:attrName>
                                        </p:attrNameLst>
                                      </p:cBhvr>
                                      <p:to>
                                        <a:srgbClr val="5C5C5C"/>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1"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1000" fill="hold"/>
                                        <p:tgtEl>
                                          <p:spTgt spid="79875">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7987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2" end="2"/>
                                            </p:txEl>
                                          </p:spTgt>
                                        </p:tgtEl>
                                        <p:attrNameLst>
                                          <p:attrName>ppt_c</p:attrName>
                                        </p:attrNameLst>
                                      </p:cBhvr>
                                      <p:to>
                                        <a:srgbClr val="5C5C5C"/>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1"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1000" fill="hold"/>
                                        <p:tgtEl>
                                          <p:spTgt spid="79875">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7987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3" end="3"/>
                                            </p:txEl>
                                          </p:spTgt>
                                        </p:tgtEl>
                                        <p:attrNameLst>
                                          <p:attrName>ppt_c</p:attrName>
                                        </p:attrNameLst>
                                      </p:cBhvr>
                                      <p:to>
                                        <a:srgbClr val="5C5C5C"/>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1" nodeType="clickEffect">
                                  <p:stCondLst>
                                    <p:cond delay="0"/>
                                  </p:stCondLst>
                                  <p:childTnLst>
                                    <p:set>
                                      <p:cBhvr>
                                        <p:cTn id="30" dur="1" fill="hold">
                                          <p:stCondLst>
                                            <p:cond delay="0"/>
                                          </p:stCondLst>
                                        </p:cTn>
                                        <p:tgtEl>
                                          <p:spTgt spid="79875">
                                            <p:txEl>
                                              <p:pRg st="4" end="4"/>
                                            </p:txEl>
                                          </p:spTgt>
                                        </p:tgtEl>
                                        <p:attrNameLst>
                                          <p:attrName>style.visibility</p:attrName>
                                        </p:attrNameLst>
                                      </p:cBhvr>
                                      <p:to>
                                        <p:strVal val="visible"/>
                                      </p:to>
                                    </p:set>
                                    <p:anim calcmode="lin" valueType="num">
                                      <p:cBhvr additive="base">
                                        <p:cTn id="31" dur="1000" fill="hold"/>
                                        <p:tgtEl>
                                          <p:spTgt spid="79875">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7987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4" end="4"/>
                                            </p:txEl>
                                          </p:spTgt>
                                        </p:tgtEl>
                                        <p:attrNameLst>
                                          <p:attrName>ppt_c</p:attrName>
                                        </p:attrNameLst>
                                      </p:cBhvr>
                                      <p:to>
                                        <a:srgbClr val="5C5C5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981200"/>
          </a:xfrm>
        </p:spPr>
        <p:txBody>
          <a:bodyPr>
            <a:normAutofit/>
          </a:bodyPr>
          <a:lstStyle/>
          <a:p>
            <a:pPr algn="ctr"/>
            <a:r>
              <a:rPr lang="en-US" sz="2800" b="1" dirty="0" smtClean="0"/>
              <a:t>New York State Assembly </a:t>
            </a:r>
            <a:br>
              <a:rPr lang="en-US" sz="2800" b="1" dirty="0" smtClean="0"/>
            </a:br>
            <a:r>
              <a:rPr lang="en-US" sz="2800" b="1" dirty="0" smtClean="0"/>
              <a:t>CYBERBULLYING LAW</a:t>
            </a:r>
            <a:r>
              <a:rPr lang="en-US" sz="2800" dirty="0" smtClean="0"/>
              <a:t/>
            </a:r>
            <a:br>
              <a:rPr lang="en-US" sz="2800" dirty="0" smtClean="0"/>
            </a:br>
            <a:r>
              <a:rPr lang="en-US" sz="2800" dirty="0" smtClean="0"/>
              <a:t>SIGNED by Governor Cuomo on July 9, 2012</a:t>
            </a:r>
            <a:br>
              <a:rPr lang="en-US" sz="2800" dirty="0" smtClean="0"/>
            </a:br>
            <a:r>
              <a:rPr lang="en-US" sz="2800" b="1" dirty="0" smtClean="0"/>
              <a:t>GOES INTO EFFECT 7/2013  </a:t>
            </a:r>
            <a:endParaRPr lang="en-US" sz="2800" dirty="0"/>
          </a:p>
        </p:txBody>
      </p:sp>
      <p:sp>
        <p:nvSpPr>
          <p:cNvPr id="3" name="Rectangle 2"/>
          <p:cNvSpPr/>
          <p:nvPr/>
        </p:nvSpPr>
        <p:spPr>
          <a:xfrm>
            <a:off x="381000" y="2281727"/>
            <a:ext cx="8077200" cy="1569660"/>
          </a:xfrm>
          <a:prstGeom prst="rect">
            <a:avLst/>
          </a:prstGeom>
        </p:spPr>
        <p:txBody>
          <a:bodyPr wrap="square">
            <a:spAutoFit/>
          </a:bodyPr>
          <a:lstStyle/>
          <a:p>
            <a:pPr algn="ctr"/>
            <a:r>
              <a:rPr lang="en-US" dirty="0" smtClean="0"/>
              <a:t>    </a:t>
            </a:r>
            <a:r>
              <a:rPr lang="en-US" sz="2400" b="1" dirty="0" smtClean="0"/>
              <a:t>Requires all school staff to report any incident of bullying </a:t>
            </a:r>
          </a:p>
          <a:p>
            <a:pPr algn="ctr"/>
            <a:r>
              <a:rPr lang="en-US" sz="2400" b="1" dirty="0" smtClean="0">
                <a:solidFill>
                  <a:srgbClr val="FF0000"/>
                </a:solidFill>
              </a:rPr>
              <a:t>AND</a:t>
            </a:r>
            <a:r>
              <a:rPr lang="en-US" sz="2400" dirty="0" smtClean="0"/>
              <a:t>  </a:t>
            </a:r>
            <a:r>
              <a:rPr lang="en-US" sz="2400" b="1" dirty="0" smtClean="0">
                <a:solidFill>
                  <a:schemeClr val="bg2">
                    <a:lumMod val="50000"/>
                  </a:schemeClr>
                </a:solidFill>
              </a:rPr>
              <a:t>CYBERBULLYING</a:t>
            </a:r>
            <a:r>
              <a:rPr lang="en-US" sz="2400" dirty="0" smtClean="0"/>
              <a:t> </a:t>
            </a:r>
          </a:p>
          <a:p>
            <a:pPr algn="ctr"/>
            <a:r>
              <a:rPr lang="en-US" sz="2400" dirty="0" smtClean="0"/>
              <a:t>  to the school principal or superintendent</a:t>
            </a:r>
            <a:endParaRPr lang="en-US" sz="2400" dirty="0"/>
          </a:p>
        </p:txBody>
      </p:sp>
      <p:sp>
        <p:nvSpPr>
          <p:cNvPr id="4" name="Rectangle 3"/>
          <p:cNvSpPr/>
          <p:nvPr/>
        </p:nvSpPr>
        <p:spPr>
          <a:xfrm>
            <a:off x="304800" y="4161802"/>
            <a:ext cx="8839200" cy="2677656"/>
          </a:xfrm>
          <a:prstGeom prst="rect">
            <a:avLst/>
          </a:prstGeom>
        </p:spPr>
        <p:txBody>
          <a:bodyPr wrap="square">
            <a:spAutoFit/>
          </a:bodyPr>
          <a:lstStyle/>
          <a:p>
            <a:r>
              <a:rPr lang="en-US" sz="2400" dirty="0" smtClean="0"/>
              <a:t>“Cyberbullying has become a dangerous trend and this legislation gives parents and students the tools needed to overcome it,” said Zebrowski. “Standardized policies and procedures will guide teachers and school staff so that they are better equipped to respond to harassment and </a:t>
            </a:r>
            <a:r>
              <a:rPr lang="en-US" sz="2400" b="1" dirty="0" smtClean="0"/>
              <a:t>bullying within the classroom and beyond</a:t>
            </a:r>
            <a:r>
              <a:rPr lang="en-US" sz="2400" dirty="0" smtClean="0"/>
              <a:t>.”  Assemblyman Kenneth Zebrowski (D- New City, NY)</a:t>
            </a:r>
            <a:endParaRPr lang="en-US" sz="2400" dirty="0"/>
          </a:p>
        </p:txBody>
      </p:sp>
      <p:pic>
        <p:nvPicPr>
          <p:cNvPr id="5" name="il_fi" descr="http://southerngaming.com/wp-content/uploads/2008/09/gamblingandthelaw.jpg"/>
          <p:cNvPicPr>
            <a:picLocks noChangeAspect="1" noChangeArrowheads="1"/>
          </p:cNvPicPr>
          <p:nvPr/>
        </p:nvPicPr>
        <p:blipFill>
          <a:blip r:embed="rId2" cstate="print"/>
          <a:srcRect/>
          <a:stretch>
            <a:fillRect/>
          </a:stretch>
        </p:blipFill>
        <p:spPr bwMode="auto">
          <a:xfrm>
            <a:off x="10426390" y="29872"/>
            <a:ext cx="256477" cy="795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228600"/>
            <a:ext cx="9143999" cy="1447800"/>
          </a:xfrm>
        </p:spPr>
        <p:txBody>
          <a:bodyPr>
            <a:normAutofit/>
          </a:bodyPr>
          <a:lstStyle/>
          <a:p>
            <a:r>
              <a:rPr lang="en-US" sz="1800" dirty="0" smtClean="0"/>
              <a:t>                                                            </a:t>
            </a:r>
            <a:r>
              <a:rPr lang="en-US" sz="3200" b="1" dirty="0" smtClean="0"/>
              <a:t>CYBERBULLYING</a:t>
            </a:r>
            <a:r>
              <a:rPr lang="en-US" sz="1800" dirty="0" smtClean="0"/>
              <a:t/>
            </a:r>
            <a:br>
              <a:rPr lang="en-US" sz="1800" dirty="0" smtClean="0"/>
            </a:br>
            <a:r>
              <a:rPr lang="en-US" sz="1800" dirty="0" smtClean="0"/>
              <a:t>                                                               (Stomp Out Bullying, 2010)</a:t>
            </a:r>
          </a:p>
        </p:txBody>
      </p:sp>
      <p:sp>
        <p:nvSpPr>
          <p:cNvPr id="3" name="Content Placeholder 2"/>
          <p:cNvSpPr>
            <a:spLocks noGrp="1"/>
          </p:cNvSpPr>
          <p:nvPr>
            <p:ph idx="1"/>
          </p:nvPr>
        </p:nvSpPr>
        <p:spPr>
          <a:xfrm>
            <a:off x="152400" y="1600200"/>
            <a:ext cx="8397846" cy="4469364"/>
          </a:xfrm>
        </p:spPr>
        <p:txBody>
          <a:bodyPr rtlCol="0">
            <a:noAutofit/>
          </a:bodyPr>
          <a:lstStyle/>
          <a:p>
            <a:pPr fontAlgn="auto">
              <a:spcAft>
                <a:spcPts val="0"/>
              </a:spcAft>
              <a:buFont typeface="Arial" pitchFamily="34" charset="0"/>
              <a:buNone/>
              <a:defRPr/>
            </a:pPr>
            <a:endParaRPr lang="en-US" sz="2800" b="1" dirty="0" smtClean="0">
              <a:latin typeface="Helvetica"/>
              <a:cs typeface="Helvetica"/>
            </a:endParaRPr>
          </a:p>
          <a:p>
            <a:pPr fontAlgn="auto">
              <a:spcAft>
                <a:spcPts val="0"/>
              </a:spcAft>
              <a:defRPr/>
            </a:pPr>
            <a:r>
              <a:rPr lang="en-US" sz="2800" dirty="0" smtClean="0">
                <a:latin typeface="Helvetica"/>
                <a:cs typeface="Helvetica"/>
              </a:rPr>
              <a:t>58% of kids say someone has said mean or hurtful things to them online.</a:t>
            </a:r>
          </a:p>
          <a:p>
            <a:pPr fontAlgn="auto">
              <a:spcAft>
                <a:spcPts val="0"/>
              </a:spcAft>
              <a:buFont typeface="Arial" pitchFamily="34" charset="0"/>
              <a:buNone/>
              <a:defRPr/>
            </a:pPr>
            <a:endParaRPr lang="en-US" sz="2800" dirty="0" smtClean="0">
              <a:latin typeface="Helvetica"/>
              <a:cs typeface="Helvetica"/>
            </a:endParaRPr>
          </a:p>
          <a:p>
            <a:pPr fontAlgn="auto">
              <a:spcAft>
                <a:spcPts val="0"/>
              </a:spcAft>
              <a:defRPr/>
            </a:pPr>
            <a:r>
              <a:rPr lang="en-US" sz="2800" dirty="0" smtClean="0">
                <a:latin typeface="Helvetica"/>
                <a:cs typeface="Helvetica"/>
              </a:rPr>
              <a:t>53% of kids admit saying something mean or hurtful to another person online.</a:t>
            </a:r>
          </a:p>
          <a:p>
            <a:pPr fontAlgn="auto">
              <a:spcAft>
                <a:spcPts val="0"/>
              </a:spcAft>
              <a:buFont typeface="Arial" pitchFamily="34" charset="0"/>
              <a:buNone/>
              <a:defRPr/>
            </a:pPr>
            <a:endParaRPr lang="en-US" sz="2800" dirty="0" smtClean="0">
              <a:latin typeface="Helvetica"/>
              <a:cs typeface="Helvetica"/>
            </a:endParaRPr>
          </a:p>
          <a:p>
            <a:pPr fontAlgn="auto">
              <a:spcAft>
                <a:spcPts val="0"/>
              </a:spcAft>
              <a:buFont typeface="Arial" pitchFamily="34" charset="0"/>
              <a:buNone/>
              <a:defRPr/>
            </a:pPr>
            <a:endParaRPr lang="en-US" sz="2800" dirty="0" smtClean="0">
              <a:latin typeface="Helvetica"/>
              <a:cs typeface="Helvetica"/>
            </a:endParaRPr>
          </a:p>
          <a:p>
            <a:pPr fontAlgn="auto">
              <a:spcAft>
                <a:spcPts val="0"/>
              </a:spcAft>
              <a:buFont typeface="Arial" pitchFamily="34" charset="0"/>
              <a:buChar char="•"/>
              <a:defRPr/>
            </a:pPr>
            <a:endParaRPr lang="en-US" sz="2800" dirty="0">
              <a:latin typeface="Helvetica"/>
              <a:cs typeface="Helvetica"/>
            </a:endParaRPr>
          </a:p>
        </p:txBody>
      </p:sp>
    </p:spTree>
    <p:extLst>
      <p:ext uri="{BB962C8B-B14F-4D97-AF65-F5344CB8AC3E}">
        <p14:creationId xmlns="" xmlns:p14="http://schemas.microsoft.com/office/powerpoint/2010/main" val="30334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sz="quarter" idx="4294967295"/>
          </p:nvPr>
        </p:nvSpPr>
        <p:spPr>
          <a:xfrm>
            <a:off x="0" y="238141"/>
            <a:ext cx="7884311" cy="1076510"/>
          </a:xfrm>
        </p:spPr>
        <p:txBody>
          <a:bodyPr>
            <a:noAutofit/>
          </a:bodyPr>
          <a:lstStyle/>
          <a:p>
            <a:pPr marL="274320" indent="-274320" fontAlgn="auto">
              <a:spcAft>
                <a:spcPts val="0"/>
              </a:spcAft>
              <a:buClr>
                <a:schemeClr val="accent3"/>
              </a:buClr>
              <a:buFontTx/>
              <a:buNone/>
              <a:defRPr/>
            </a:pPr>
            <a:r>
              <a:rPr lang="en-US" b="1" dirty="0" smtClean="0">
                <a:solidFill>
                  <a:schemeClr val="tx2"/>
                </a:solidFill>
                <a:latin typeface="Helvetica"/>
                <a:cs typeface="Helvetica"/>
              </a:rPr>
              <a:t>                 </a:t>
            </a:r>
          </a:p>
          <a:p>
            <a:pPr marL="274320" indent="-274320" algn="ctr" fontAlgn="auto">
              <a:spcAft>
                <a:spcPts val="0"/>
              </a:spcAft>
              <a:buClr>
                <a:schemeClr val="accent3"/>
              </a:buClr>
              <a:buFontTx/>
              <a:buNone/>
              <a:defRPr/>
            </a:pPr>
            <a:r>
              <a:rPr lang="en-US" b="1" dirty="0" smtClean="0">
                <a:solidFill>
                  <a:schemeClr val="tx2"/>
                </a:solidFill>
                <a:latin typeface="Helvetica"/>
                <a:cs typeface="Helvetica"/>
              </a:rPr>
              <a:t> </a:t>
            </a:r>
            <a:r>
              <a:rPr lang="en-US" sz="3200" b="1" dirty="0" smtClean="0">
                <a:solidFill>
                  <a:schemeClr val="tx2"/>
                </a:solidFill>
                <a:latin typeface="+mj-lt"/>
                <a:cs typeface="Helvetica"/>
              </a:rPr>
              <a:t>The New York Law:  The Dignity Act</a:t>
            </a:r>
            <a:endParaRPr lang="en-US" sz="3200" b="1" dirty="0" smtClean="0">
              <a:solidFill>
                <a:schemeClr val="tx2"/>
              </a:solidFill>
              <a:latin typeface="Helvetica"/>
              <a:cs typeface="Helvetica"/>
            </a:endParaRPr>
          </a:p>
          <a:p>
            <a:pPr marL="274320" indent="-274320" fontAlgn="auto">
              <a:spcAft>
                <a:spcPts val="0"/>
              </a:spcAft>
              <a:buClr>
                <a:schemeClr val="accent3"/>
              </a:buClr>
              <a:buNone/>
              <a:defRPr/>
            </a:pPr>
            <a:endParaRPr lang="en-US" sz="2200" b="1" dirty="0" smtClean="0">
              <a:solidFill>
                <a:schemeClr val="tx2"/>
              </a:solidFill>
              <a:latin typeface="Helvetica"/>
              <a:cs typeface="Helvetica"/>
            </a:endParaRPr>
          </a:p>
          <a:p>
            <a:pPr>
              <a:buNone/>
              <a:defRPr/>
            </a:pPr>
            <a:endParaRPr lang="en-US" dirty="0" smtClean="0">
              <a:latin typeface="Helvetica"/>
              <a:cs typeface="Helvetica"/>
            </a:endParaRPr>
          </a:p>
        </p:txBody>
      </p:sp>
      <p:sp>
        <p:nvSpPr>
          <p:cNvPr id="77827" name="Rectangle 3"/>
          <p:cNvSpPr>
            <a:spLocks noGrp="1" noChangeArrowheads="1"/>
          </p:cNvSpPr>
          <p:nvPr>
            <p:ph type="body" sz="half" idx="4294967295"/>
          </p:nvPr>
        </p:nvSpPr>
        <p:spPr>
          <a:xfrm>
            <a:off x="1981200" y="2209800"/>
            <a:ext cx="6475413" cy="5017792"/>
          </a:xfrm>
        </p:spPr>
        <p:txBody>
          <a:bodyPr/>
          <a:lstStyle/>
          <a:p>
            <a:pPr lvl="1">
              <a:lnSpc>
                <a:spcPct val="80000"/>
              </a:lnSpc>
              <a:buFont typeface="Arial"/>
              <a:buChar char="•"/>
            </a:pPr>
            <a:r>
              <a:rPr lang="en-US" sz="2400" b="1" dirty="0" smtClean="0">
                <a:latin typeface="+mj-lt"/>
                <a:cs typeface="Helvetica"/>
              </a:rPr>
              <a:t>actual or perceived race</a:t>
            </a:r>
          </a:p>
          <a:p>
            <a:pPr lvl="1">
              <a:lnSpc>
                <a:spcPct val="80000"/>
              </a:lnSpc>
              <a:buFont typeface="Arial"/>
              <a:buChar char="•"/>
            </a:pPr>
            <a:r>
              <a:rPr lang="en-US" sz="2400" b="1" dirty="0" smtClean="0">
                <a:latin typeface="+mj-lt"/>
                <a:cs typeface="Helvetica"/>
              </a:rPr>
              <a:t>color</a:t>
            </a:r>
          </a:p>
          <a:p>
            <a:pPr lvl="1">
              <a:lnSpc>
                <a:spcPct val="80000"/>
              </a:lnSpc>
              <a:buFont typeface="Arial"/>
              <a:buChar char="•"/>
            </a:pPr>
            <a:r>
              <a:rPr lang="en-US" sz="2400" b="1" dirty="0" smtClean="0">
                <a:latin typeface="+mj-lt"/>
                <a:cs typeface="Helvetica"/>
              </a:rPr>
              <a:t>weight (physical characteristics)</a:t>
            </a:r>
          </a:p>
          <a:p>
            <a:pPr lvl="1">
              <a:lnSpc>
                <a:spcPct val="80000"/>
              </a:lnSpc>
              <a:buFont typeface="Arial"/>
              <a:buChar char="•"/>
            </a:pPr>
            <a:r>
              <a:rPr lang="en-US" sz="2400" b="1" dirty="0" smtClean="0">
                <a:latin typeface="+mj-lt"/>
                <a:cs typeface="Helvetica"/>
              </a:rPr>
              <a:t>national  origin</a:t>
            </a:r>
          </a:p>
          <a:p>
            <a:pPr lvl="1">
              <a:lnSpc>
                <a:spcPct val="80000"/>
              </a:lnSpc>
              <a:buFont typeface="Arial"/>
              <a:buChar char="•"/>
            </a:pPr>
            <a:r>
              <a:rPr lang="en-US" sz="2400" b="1" dirty="0" smtClean="0">
                <a:latin typeface="+mj-lt"/>
                <a:cs typeface="Helvetica"/>
              </a:rPr>
              <a:t>ethnic  group</a:t>
            </a:r>
          </a:p>
          <a:p>
            <a:pPr lvl="1">
              <a:lnSpc>
                <a:spcPct val="80000"/>
              </a:lnSpc>
              <a:buFont typeface="Arial"/>
              <a:buChar char="•"/>
            </a:pPr>
            <a:r>
              <a:rPr lang="en-US" sz="2400" b="1" dirty="0" smtClean="0">
                <a:latin typeface="+mj-lt"/>
                <a:cs typeface="Helvetica"/>
              </a:rPr>
              <a:t>religion</a:t>
            </a:r>
          </a:p>
          <a:p>
            <a:pPr lvl="1">
              <a:lnSpc>
                <a:spcPct val="80000"/>
              </a:lnSpc>
              <a:buFont typeface="Arial"/>
              <a:buChar char="•"/>
            </a:pPr>
            <a:r>
              <a:rPr lang="en-US" sz="2400" b="1" dirty="0" smtClean="0">
                <a:latin typeface="+mj-lt"/>
                <a:cs typeface="Helvetica"/>
              </a:rPr>
              <a:t>religious practice</a:t>
            </a:r>
          </a:p>
          <a:p>
            <a:pPr lvl="1">
              <a:lnSpc>
                <a:spcPct val="80000"/>
              </a:lnSpc>
              <a:buFont typeface="Arial"/>
              <a:buChar char="•"/>
            </a:pPr>
            <a:r>
              <a:rPr lang="en-US" sz="2400" b="1" dirty="0" smtClean="0">
                <a:latin typeface="+mj-lt"/>
                <a:cs typeface="Helvetica"/>
              </a:rPr>
              <a:t>disability</a:t>
            </a:r>
          </a:p>
          <a:p>
            <a:pPr lvl="1">
              <a:lnSpc>
                <a:spcPct val="80000"/>
              </a:lnSpc>
              <a:buFont typeface="Arial"/>
              <a:buChar char="•"/>
            </a:pPr>
            <a:r>
              <a:rPr lang="en-US" sz="2400" b="1" dirty="0" smtClean="0">
                <a:latin typeface="+mj-lt"/>
                <a:cs typeface="Helvetica"/>
              </a:rPr>
              <a:t>sexual orientation</a:t>
            </a:r>
          </a:p>
          <a:p>
            <a:pPr lvl="1">
              <a:lnSpc>
                <a:spcPct val="80000"/>
              </a:lnSpc>
              <a:buFont typeface="Arial"/>
              <a:buChar char="•"/>
            </a:pPr>
            <a:r>
              <a:rPr lang="en-US" b="1" dirty="0" smtClean="0">
                <a:latin typeface="+mj-lt"/>
                <a:cs typeface="Helvetica"/>
              </a:rPr>
              <a:t>perceived sexual orientation</a:t>
            </a:r>
            <a:endParaRPr lang="en-US" sz="2400" b="1" dirty="0" smtClean="0">
              <a:latin typeface="+mj-lt"/>
              <a:cs typeface="Helvetica"/>
            </a:endParaRPr>
          </a:p>
          <a:p>
            <a:pPr lvl="1">
              <a:lnSpc>
                <a:spcPct val="80000"/>
              </a:lnSpc>
              <a:buFont typeface="Arial"/>
              <a:buChar char="•"/>
            </a:pPr>
            <a:r>
              <a:rPr lang="en-US" sz="2400" b="1" dirty="0" smtClean="0">
                <a:latin typeface="+mj-lt"/>
                <a:cs typeface="Helvetica"/>
              </a:rPr>
              <a:t>sex</a:t>
            </a:r>
          </a:p>
        </p:txBody>
      </p:sp>
      <p:sp>
        <p:nvSpPr>
          <p:cNvPr id="6" name="TextBox 5"/>
          <p:cNvSpPr txBox="1"/>
          <p:nvPr/>
        </p:nvSpPr>
        <p:spPr>
          <a:xfrm>
            <a:off x="0" y="6457890"/>
            <a:ext cx="3072466" cy="800219"/>
          </a:xfrm>
          <a:prstGeom prst="rect">
            <a:avLst/>
          </a:prstGeom>
          <a:noFill/>
        </p:spPr>
        <p:txBody>
          <a:bodyPr wrap="square" rtlCol="0">
            <a:spAutoFit/>
          </a:bodyPr>
          <a:lstStyle/>
          <a:p>
            <a:r>
              <a:rPr lang="en-US" sz="1200" b="1" dirty="0" smtClean="0">
                <a:solidFill>
                  <a:schemeClr val="tx2"/>
                </a:solidFill>
                <a:latin typeface="Helvetica"/>
                <a:cs typeface="Helvetica"/>
              </a:rPr>
              <a:t>(N.Y. Educ. Law §§10-18, 801-a)</a:t>
            </a:r>
          </a:p>
          <a:p>
            <a:endParaRPr lang="en-US" dirty="0"/>
          </a:p>
        </p:txBody>
      </p:sp>
      <p:sp>
        <p:nvSpPr>
          <p:cNvPr id="7" name="TextBox 6"/>
          <p:cNvSpPr txBox="1"/>
          <p:nvPr/>
        </p:nvSpPr>
        <p:spPr>
          <a:xfrm>
            <a:off x="251336" y="1360449"/>
            <a:ext cx="8747698" cy="1046440"/>
          </a:xfrm>
          <a:prstGeom prst="rect">
            <a:avLst/>
          </a:prstGeom>
          <a:noFill/>
        </p:spPr>
        <p:txBody>
          <a:bodyPr wrap="square" rtlCol="0">
            <a:spAutoFit/>
          </a:bodyPr>
          <a:lstStyle/>
          <a:p>
            <a:r>
              <a:rPr lang="en-US" sz="2000" dirty="0" smtClean="0">
                <a:solidFill>
                  <a:schemeClr val="tx2"/>
                </a:solidFill>
                <a:latin typeface="+mj-lt"/>
                <a:cs typeface="Helvetica"/>
              </a:rPr>
              <a:t>The Dignity for All Students Act </a:t>
            </a:r>
            <a:r>
              <a:rPr lang="en-US" sz="2000" dirty="0" smtClean="0">
                <a:latin typeface="+mj-lt"/>
                <a:cs typeface="Helvetica"/>
              </a:rPr>
              <a:t>prohibits harassment with respect to certain non-exclusive protected classes including, but not limited to:</a:t>
            </a:r>
          </a:p>
          <a:p>
            <a:endParaRPr lang="en-US" sz="2200" dirty="0">
              <a:latin typeface="Helvetica"/>
              <a:cs typeface="Helvetic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8077200" cy="1477328"/>
          </a:xfrm>
          <a:prstGeom prst="rect">
            <a:avLst/>
          </a:prstGeom>
        </p:spPr>
        <p:txBody>
          <a:bodyPr wrap="square">
            <a:spAutoFit/>
          </a:bodyPr>
          <a:lstStyle/>
          <a:p>
            <a:pPr algn="ctr">
              <a:lnSpc>
                <a:spcPct val="90000"/>
              </a:lnSpc>
            </a:pPr>
            <a:endParaRPr lang="en-US" sz="2400" b="1" dirty="0">
              <a:solidFill>
                <a:srgbClr val="000066"/>
              </a:solidFill>
            </a:endParaRPr>
          </a:p>
          <a:p>
            <a:pPr algn="ctr">
              <a:lnSpc>
                <a:spcPct val="90000"/>
              </a:lnSpc>
            </a:pPr>
            <a:r>
              <a:rPr lang="en-US" sz="2800" b="1" dirty="0">
                <a:solidFill>
                  <a:srgbClr val="000066"/>
                </a:solidFill>
              </a:rPr>
              <a:t> </a:t>
            </a:r>
            <a:r>
              <a:rPr lang="en-US" sz="2800" b="1" dirty="0">
                <a:solidFill>
                  <a:srgbClr val="002060"/>
                </a:solidFill>
              </a:rPr>
              <a:t>Requires </a:t>
            </a:r>
            <a:r>
              <a:rPr lang="en-US" sz="2400" b="1" dirty="0" smtClean="0">
                <a:solidFill>
                  <a:srgbClr val="002060"/>
                </a:solidFill>
                <a:cs typeface="Arial" charset="0"/>
              </a:rPr>
              <a:t>classroom instruction and curricular connections in the following areas:</a:t>
            </a:r>
            <a:endParaRPr lang="en-US" sz="2400" b="1" dirty="0">
              <a:solidFill>
                <a:srgbClr val="002060"/>
              </a:solidFill>
              <a:cs typeface="Arial" charset="0"/>
            </a:endParaRPr>
          </a:p>
          <a:p>
            <a:pPr>
              <a:lnSpc>
                <a:spcPct val="90000"/>
              </a:lnSpc>
            </a:pPr>
            <a:endParaRPr lang="en-US" sz="2400" b="1" dirty="0" smtClean="0">
              <a:solidFill>
                <a:srgbClr val="000066"/>
              </a:solidFill>
            </a:endParaRPr>
          </a:p>
        </p:txBody>
      </p:sp>
      <p:sp>
        <p:nvSpPr>
          <p:cNvPr id="4" name="Rectangle 3"/>
          <p:cNvSpPr/>
          <p:nvPr/>
        </p:nvSpPr>
        <p:spPr>
          <a:xfrm>
            <a:off x="0" y="457200"/>
            <a:ext cx="9144000" cy="1323439"/>
          </a:xfrm>
          <a:prstGeom prst="rect">
            <a:avLst/>
          </a:prstGeom>
        </p:spPr>
        <p:txBody>
          <a:bodyPr wrap="square">
            <a:spAutoFit/>
          </a:bodyPr>
          <a:lstStyle/>
          <a:p>
            <a:pPr algn="ctr"/>
            <a:r>
              <a:rPr lang="en-US" sz="4000" dirty="0" smtClean="0">
                <a:solidFill>
                  <a:schemeClr val="tx2"/>
                </a:solidFill>
                <a:latin typeface="+mj-lt"/>
              </a:rPr>
              <a:t>Dignity Act and</a:t>
            </a:r>
          </a:p>
          <a:p>
            <a:pPr algn="ctr"/>
            <a:r>
              <a:rPr lang="en-US" sz="4000" dirty="0" smtClean="0">
                <a:solidFill>
                  <a:schemeClr val="tx2"/>
                </a:solidFill>
                <a:latin typeface="+mj-lt"/>
              </a:rPr>
              <a:t>Student Curriculum &amp; Instruction</a:t>
            </a:r>
          </a:p>
        </p:txBody>
      </p:sp>
      <p:sp>
        <p:nvSpPr>
          <p:cNvPr id="3" name="TextBox 2"/>
          <p:cNvSpPr txBox="1"/>
          <p:nvPr/>
        </p:nvSpPr>
        <p:spPr>
          <a:xfrm>
            <a:off x="1295400" y="3048000"/>
            <a:ext cx="6096000" cy="3471719"/>
          </a:xfrm>
          <a:prstGeom prst="rect">
            <a:avLst/>
          </a:prstGeom>
          <a:noFill/>
        </p:spPr>
        <p:txBody>
          <a:bodyPr wrap="square" rtlCol="0">
            <a:spAutoFit/>
          </a:bodyPr>
          <a:lstStyle/>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Civility </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Citizenship</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Character</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Honesty</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Tolerance</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Personal Responsibility</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a:t>
            </a:r>
            <a:r>
              <a:rPr lang="en-US" sz="2800" b="1" dirty="0" smtClean="0">
                <a:solidFill>
                  <a:schemeClr val="tx2"/>
                </a:solidFill>
                <a:cs typeface="Arial" charset="0"/>
              </a:rPr>
              <a:t>Respect </a:t>
            </a:r>
            <a:r>
              <a:rPr lang="en-US" sz="2800" b="1" dirty="0">
                <a:solidFill>
                  <a:schemeClr val="tx2"/>
                </a:solidFill>
                <a:cs typeface="Arial" charset="0"/>
              </a:rPr>
              <a:t>for </a:t>
            </a:r>
            <a:r>
              <a:rPr lang="en-US" sz="2800" b="1" dirty="0" smtClean="0">
                <a:solidFill>
                  <a:schemeClr val="tx2"/>
                </a:solidFill>
                <a:cs typeface="Arial" charset="0"/>
              </a:rPr>
              <a:t>Others</a:t>
            </a:r>
            <a:endParaRPr lang="en-US" sz="2800" b="1" dirty="0">
              <a:solidFill>
                <a:schemeClr val="tx2"/>
              </a:solidFill>
              <a:cs typeface="Arial" charset="0"/>
            </a:endParaRPr>
          </a:p>
          <a:p>
            <a:pPr marL="742950" lvl="1" indent="-285750" algn="ctr">
              <a:lnSpc>
                <a:spcPct val="90000"/>
              </a:lnSpc>
            </a:pPr>
            <a:r>
              <a:rPr lang="en-US" sz="2800" b="1" dirty="0">
                <a:solidFill>
                  <a:schemeClr val="tx2"/>
                </a:solidFill>
                <a:cs typeface="Arial" charset="0"/>
              </a:rPr>
              <a:t> D</a:t>
            </a:r>
            <a:r>
              <a:rPr lang="en-US" sz="2800" b="1" dirty="0" smtClean="0">
                <a:solidFill>
                  <a:schemeClr val="tx2"/>
                </a:solidFill>
                <a:cs typeface="Arial" charset="0"/>
              </a:rPr>
              <a:t>ignity </a:t>
            </a:r>
            <a:r>
              <a:rPr lang="en-US" sz="2800" b="1" dirty="0">
                <a:solidFill>
                  <a:schemeClr val="tx2"/>
                </a:solidFill>
                <a:cs typeface="Arial" charset="0"/>
              </a:rPr>
              <a:t>for </a:t>
            </a:r>
            <a:r>
              <a:rPr lang="en-US" sz="2800" b="1" dirty="0" smtClean="0">
                <a:solidFill>
                  <a:schemeClr val="tx2"/>
                </a:solidFill>
                <a:cs typeface="Arial" charset="0"/>
              </a:rPr>
              <a:t>All </a:t>
            </a:r>
            <a:endParaRPr lang="en-US" sz="2800" b="1" dirty="0">
              <a:solidFill>
                <a:schemeClr val="tx2"/>
              </a:solidFill>
              <a:cs typeface="Arial" charset="0"/>
            </a:endParaRPr>
          </a:p>
          <a:p>
            <a:endParaRPr lang="en-US" dirty="0"/>
          </a:p>
        </p:txBody>
      </p:sp>
      <p:sp>
        <p:nvSpPr>
          <p:cNvPr id="5" name="TextBox 4"/>
          <p:cNvSpPr txBox="1"/>
          <p:nvPr/>
        </p:nvSpPr>
        <p:spPr>
          <a:xfrm>
            <a:off x="7471722" y="4194179"/>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0" y="-533400"/>
            <a:ext cx="8610600" cy="1524000"/>
          </a:xfrm>
        </p:spPr>
        <p:txBody>
          <a:bodyPr>
            <a:normAutofit fontScale="90000"/>
          </a:bodyPr>
          <a:lstStyle/>
          <a:p>
            <a:r>
              <a:rPr lang="en-US" b="1" dirty="0" smtClean="0"/>
              <a:t>       </a:t>
            </a:r>
            <a:r>
              <a:rPr lang="en-US" dirty="0" smtClean="0"/>
              <a:t>Bullying is a type of harassment</a:t>
            </a:r>
          </a:p>
        </p:txBody>
      </p:sp>
      <p:sp>
        <p:nvSpPr>
          <p:cNvPr id="36866" name="Content Placeholder 2"/>
          <p:cNvSpPr>
            <a:spLocks noGrp="1"/>
          </p:cNvSpPr>
          <p:nvPr>
            <p:ph idx="4294967295"/>
          </p:nvPr>
        </p:nvSpPr>
        <p:spPr>
          <a:xfrm>
            <a:off x="457200" y="1219200"/>
            <a:ext cx="8229600" cy="4678363"/>
          </a:xfrm>
        </p:spPr>
        <p:txBody>
          <a:bodyPr/>
          <a:lstStyle/>
          <a:p>
            <a:r>
              <a:rPr lang="en-US" sz="2800" b="1" dirty="0" smtClean="0">
                <a:latin typeface="+mj-lt"/>
              </a:rPr>
              <a:t>An intentional act of aggression, based on an imbalance of power, that is meant to harm a victim either physically or psychologically. </a:t>
            </a:r>
          </a:p>
          <a:p>
            <a:r>
              <a:rPr lang="en-US" sz="2800" dirty="0" smtClean="0">
                <a:latin typeface="+mj-lt"/>
              </a:rPr>
              <a:t>Usually occurs repeatedly and over time, however sometimes can be identified in a single event.</a:t>
            </a:r>
            <a:r>
              <a:rPr lang="en-US" dirty="0" smtClean="0">
                <a:latin typeface="+mj-lt"/>
              </a:rPr>
              <a:t>						</a:t>
            </a:r>
          </a:p>
        </p:txBody>
      </p:sp>
      <p:pic>
        <p:nvPicPr>
          <p:cNvPr id="20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3810000"/>
            <a:ext cx="4233233"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dissolve">
                                      <p:cBhvr>
                                        <p:cTn id="7" dur="1000"/>
                                        <p:tgtEl>
                                          <p:spTgt spid="36866">
                                            <p:txEl>
                                              <p:pRg st="0" end="0"/>
                                            </p:txEl>
                                          </p:spTgt>
                                        </p:tgtEl>
                                      </p:cBhvr>
                                    </p:animEffect>
                                  </p:childTnLst>
                                  <p:subTnLst>
                                    <p:animClr clrSpc="rgb" dir="cw">
                                      <p:cBhvr override="childStyle">
                                        <p:cTn dur="1" fill="hold" display="0" masterRel="nextClick" afterEffect="1"/>
                                        <p:tgtEl>
                                          <p:spTgt spid="36866">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dissolve">
                                      <p:cBhvr>
                                        <p:cTn id="12" dur="1000"/>
                                        <p:tgtEl>
                                          <p:spTgt spid="36866">
                                            <p:txEl>
                                              <p:pRg st="1" end="1"/>
                                            </p:txEl>
                                          </p:spTgt>
                                        </p:tgtEl>
                                      </p:cBhvr>
                                    </p:animEffect>
                                  </p:childTnLst>
                                  <p:subTnLst>
                                    <p:animClr>
                                      <p:cBhvr override="childStyle">
                                        <p:cTn dur="1" fill="hold" display="0" masterRel="nextClick" afterEffect="1"/>
                                        <p:tgtEl>
                                          <p:spTgt spid="36866">
                                            <p:txEl>
                                              <p:pRg st="1" end="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09600" y="0"/>
            <a:ext cx="8305800" cy="990600"/>
          </a:xfrm>
        </p:spPr>
        <p:txBody>
          <a:bodyPr>
            <a:normAutofit/>
          </a:bodyPr>
          <a:lstStyle/>
          <a:p>
            <a:r>
              <a:rPr lang="en-US" sz="3200" b="1" dirty="0" smtClean="0">
                <a:solidFill>
                  <a:schemeClr val="tx1"/>
                </a:solidFill>
              </a:rPr>
              <a:t>     </a:t>
            </a:r>
            <a:r>
              <a:rPr lang="en-US" sz="4400" dirty="0" smtClean="0"/>
              <a:t>TYPES OF BULLYING BEHAVIORS </a:t>
            </a:r>
          </a:p>
        </p:txBody>
      </p:sp>
      <p:sp>
        <p:nvSpPr>
          <p:cNvPr id="28674" name="Content Placeholder 2"/>
          <p:cNvSpPr>
            <a:spLocks noGrp="1"/>
          </p:cNvSpPr>
          <p:nvPr>
            <p:ph sz="half" idx="1"/>
          </p:nvPr>
        </p:nvSpPr>
        <p:spPr>
          <a:xfrm>
            <a:off x="2822" y="1143000"/>
            <a:ext cx="4572000" cy="5715000"/>
          </a:xfrm>
        </p:spPr>
        <p:txBody>
          <a:bodyPr>
            <a:normAutofit/>
          </a:bodyPr>
          <a:lstStyle/>
          <a:p>
            <a:pPr eaLnBrk="1" hangingPunct="1"/>
            <a:r>
              <a:rPr lang="en-US" sz="2400" b="1" dirty="0" smtClean="0">
                <a:solidFill>
                  <a:schemeClr val="tx2"/>
                </a:solidFill>
              </a:rPr>
              <a:t> </a:t>
            </a:r>
            <a:r>
              <a:rPr lang="en-US" sz="2400" b="1" dirty="0" smtClean="0">
                <a:solidFill>
                  <a:schemeClr val="tx2"/>
                </a:solidFill>
                <a:latin typeface="+mj-lt"/>
              </a:rPr>
              <a:t>PHYSICAL</a:t>
            </a:r>
            <a:r>
              <a:rPr lang="en-US" sz="2400" dirty="0" smtClean="0">
                <a:latin typeface="+mj-lt"/>
              </a:rPr>
              <a:t>		</a:t>
            </a:r>
          </a:p>
          <a:p>
            <a:pPr lvl="1" indent="-273050" eaLnBrk="1" hangingPunct="1">
              <a:spcBef>
                <a:spcPts val="575"/>
              </a:spcBef>
              <a:buFont typeface="Wingdings" pitchFamily="2" charset="2"/>
              <a:buChar char="Ø"/>
            </a:pPr>
            <a:r>
              <a:rPr lang="en-US" dirty="0" smtClean="0">
                <a:latin typeface="+mj-lt"/>
              </a:rPr>
              <a:t>Hitting,  punching, tripping</a:t>
            </a:r>
          </a:p>
          <a:p>
            <a:pPr lvl="1" indent="-273050" eaLnBrk="1" hangingPunct="1">
              <a:spcBef>
                <a:spcPts val="575"/>
              </a:spcBef>
              <a:buFont typeface="Wingdings" pitchFamily="2" charset="2"/>
              <a:buChar char="Ø"/>
            </a:pPr>
            <a:r>
              <a:rPr lang="en-US" dirty="0" smtClean="0">
                <a:latin typeface="+mj-lt"/>
              </a:rPr>
              <a:t>Kicking, pushing, scratching</a:t>
            </a:r>
          </a:p>
          <a:p>
            <a:pPr lvl="1" indent="-273050" eaLnBrk="1" hangingPunct="1">
              <a:spcBef>
                <a:spcPts val="575"/>
              </a:spcBef>
              <a:buFont typeface="Wingdings" pitchFamily="2" charset="2"/>
              <a:buChar char="Ø"/>
            </a:pPr>
            <a:r>
              <a:rPr lang="en-US" dirty="0" smtClean="0">
                <a:latin typeface="+mj-lt"/>
              </a:rPr>
              <a:t>Damaging/stealing property</a:t>
            </a:r>
          </a:p>
          <a:p>
            <a:pPr lvl="1" indent="-273050" eaLnBrk="1" hangingPunct="1">
              <a:spcBef>
                <a:spcPts val="575"/>
              </a:spcBef>
              <a:buFont typeface="Wingdings" pitchFamily="2" charset="2"/>
              <a:buChar char="Ø"/>
            </a:pPr>
            <a:endParaRPr lang="en-US" dirty="0" smtClean="0">
              <a:latin typeface="+mj-lt"/>
            </a:endParaRPr>
          </a:p>
          <a:p>
            <a:pPr eaLnBrk="1" hangingPunct="1"/>
            <a:r>
              <a:rPr lang="en-US" sz="2400" b="1" dirty="0" smtClean="0">
                <a:solidFill>
                  <a:schemeClr val="tx2"/>
                </a:solidFill>
                <a:latin typeface="+mj-lt"/>
              </a:rPr>
              <a:t>VERBAL</a:t>
            </a:r>
          </a:p>
          <a:p>
            <a:pPr lvl="1" indent="-273050" eaLnBrk="1" hangingPunct="1">
              <a:spcBef>
                <a:spcPts val="575"/>
              </a:spcBef>
              <a:buFont typeface="Wingdings" pitchFamily="2" charset="2"/>
              <a:buChar char="Ø"/>
            </a:pPr>
            <a:r>
              <a:rPr lang="en-US" dirty="0" smtClean="0">
                <a:latin typeface="+mj-lt"/>
              </a:rPr>
              <a:t>Name calling, teasing, taunting</a:t>
            </a:r>
          </a:p>
          <a:p>
            <a:pPr lvl="1" indent="-273050" eaLnBrk="1" hangingPunct="1">
              <a:spcBef>
                <a:spcPts val="575"/>
              </a:spcBef>
              <a:buFont typeface="Wingdings" pitchFamily="2" charset="2"/>
              <a:buChar char="Ø"/>
            </a:pPr>
            <a:r>
              <a:rPr lang="en-US" dirty="0" smtClean="0">
                <a:latin typeface="+mj-lt"/>
              </a:rPr>
              <a:t>Making offensive remark</a:t>
            </a:r>
          </a:p>
          <a:p>
            <a:pPr lvl="1" indent="-273050" eaLnBrk="1" hangingPunct="1">
              <a:spcBef>
                <a:spcPts val="575"/>
              </a:spcBef>
              <a:buFont typeface="Wingdings" pitchFamily="2" charset="2"/>
              <a:buChar char="Ø"/>
            </a:pPr>
            <a:r>
              <a:rPr lang="en-US" dirty="0" smtClean="0">
                <a:latin typeface="+mj-lt"/>
              </a:rPr>
              <a:t>Making discriminatory remarks</a:t>
            </a:r>
          </a:p>
          <a:p>
            <a:pPr lvl="1" indent="-273050" eaLnBrk="1" hangingPunct="1">
              <a:spcBef>
                <a:spcPts val="575"/>
              </a:spcBef>
              <a:buFont typeface="Wingdings" pitchFamily="2" charset="2"/>
              <a:buChar char="Ø"/>
            </a:pPr>
            <a:r>
              <a:rPr lang="en-US" dirty="0" smtClean="0">
                <a:latin typeface="+mj-lt"/>
              </a:rPr>
              <a:t>Verbally threatening, intimidating</a:t>
            </a:r>
          </a:p>
        </p:txBody>
      </p:sp>
      <p:sp>
        <p:nvSpPr>
          <p:cNvPr id="4" name="Content Placeholder 3"/>
          <p:cNvSpPr>
            <a:spLocks noGrp="1"/>
          </p:cNvSpPr>
          <p:nvPr>
            <p:ph sz="half" idx="2"/>
          </p:nvPr>
        </p:nvSpPr>
        <p:spPr>
          <a:xfrm>
            <a:off x="4343400" y="1066800"/>
            <a:ext cx="4800600" cy="5638800"/>
          </a:xfrm>
        </p:spPr>
        <p:txBody>
          <a:bodyPr>
            <a:normAutofit/>
          </a:bodyPr>
          <a:lstStyle/>
          <a:p>
            <a:pPr marL="274320" indent="-274320" eaLnBrk="1" fontAlgn="auto" hangingPunct="1">
              <a:spcBef>
                <a:spcPts val="580"/>
              </a:spcBef>
              <a:spcAft>
                <a:spcPts val="0"/>
              </a:spcAft>
              <a:defRPr/>
            </a:pPr>
            <a:r>
              <a:rPr lang="en-US" sz="2400" b="1" dirty="0" smtClean="0">
                <a:solidFill>
                  <a:schemeClr val="tx2"/>
                </a:solidFill>
                <a:latin typeface="+mj-lt"/>
              </a:rPr>
              <a:t>SOCIAL/EMOTIONAL</a:t>
            </a:r>
            <a:r>
              <a:rPr lang="en-US" sz="2400" b="1" dirty="0">
                <a:solidFill>
                  <a:schemeClr val="tx2"/>
                </a:solidFill>
                <a:latin typeface="+mj-lt"/>
              </a:rPr>
              <a:t>/</a:t>
            </a:r>
            <a:r>
              <a:rPr lang="en-US" sz="2400" b="1" dirty="0" smtClean="0">
                <a:solidFill>
                  <a:schemeClr val="tx2"/>
                </a:solidFill>
                <a:latin typeface="+mj-lt"/>
              </a:rPr>
              <a:t>RELATIONAL</a:t>
            </a:r>
          </a:p>
          <a:p>
            <a:pPr marL="548640" lvl="1" eaLnBrk="1" fontAlgn="auto" hangingPunct="1">
              <a:spcBef>
                <a:spcPts val="370"/>
              </a:spcBef>
              <a:spcAft>
                <a:spcPts val="0"/>
              </a:spcAft>
              <a:buFont typeface="Wingdings" pitchFamily="2" charset="2"/>
              <a:buChar char="Ø"/>
              <a:defRPr/>
            </a:pPr>
            <a:r>
              <a:rPr lang="en-US" dirty="0" smtClean="0">
                <a:latin typeface="+mj-lt"/>
              </a:rPr>
              <a:t>Excluding or threatening to exclude</a:t>
            </a:r>
          </a:p>
          <a:p>
            <a:pPr marL="548640" lvl="1" eaLnBrk="1" fontAlgn="auto" hangingPunct="1">
              <a:spcBef>
                <a:spcPts val="370"/>
              </a:spcBef>
              <a:spcAft>
                <a:spcPts val="0"/>
              </a:spcAft>
              <a:buFont typeface="Wingdings" pitchFamily="2" charset="2"/>
              <a:buChar char="Ø"/>
              <a:defRPr/>
            </a:pPr>
            <a:r>
              <a:rPr lang="en-US" dirty="0" smtClean="0">
                <a:latin typeface="+mj-lt"/>
              </a:rPr>
              <a:t>Spreading rumors, gossiping</a:t>
            </a:r>
          </a:p>
          <a:p>
            <a:pPr marL="548640" lvl="1" eaLnBrk="1" fontAlgn="auto" hangingPunct="1">
              <a:spcBef>
                <a:spcPts val="370"/>
              </a:spcBef>
              <a:spcAft>
                <a:spcPts val="0"/>
              </a:spcAft>
              <a:buFont typeface="Wingdings" pitchFamily="2" charset="2"/>
              <a:buChar char="Ø"/>
              <a:defRPr/>
            </a:pPr>
            <a:r>
              <a:rPr lang="en-US" dirty="0" smtClean="0">
                <a:latin typeface="+mj-lt"/>
              </a:rPr>
              <a:t>Ostracizing, alienating</a:t>
            </a:r>
          </a:p>
          <a:p>
            <a:pPr marL="548640" lvl="1" eaLnBrk="1" fontAlgn="auto" hangingPunct="1">
              <a:spcBef>
                <a:spcPts val="370"/>
              </a:spcBef>
              <a:spcAft>
                <a:spcPts val="0"/>
              </a:spcAft>
              <a:buFont typeface="Wingdings" pitchFamily="2" charset="2"/>
              <a:buChar char="Ø"/>
              <a:defRPr/>
            </a:pPr>
            <a:r>
              <a:rPr lang="en-US" dirty="0" smtClean="0">
                <a:latin typeface="+mj-lt"/>
              </a:rPr>
              <a:t>Using threatening looks or gestures</a:t>
            </a:r>
          </a:p>
          <a:p>
            <a:pPr marL="548640" lvl="1" eaLnBrk="1" fontAlgn="auto" hangingPunct="1">
              <a:spcBef>
                <a:spcPts val="370"/>
              </a:spcBef>
              <a:spcAft>
                <a:spcPts val="0"/>
              </a:spcAft>
              <a:buFont typeface="Wingdings" pitchFamily="2" charset="2"/>
              <a:buChar char="Ø"/>
              <a:defRPr/>
            </a:pPr>
            <a:r>
              <a:rPr lang="en-US" dirty="0" smtClean="0">
                <a:latin typeface="+mj-lt"/>
              </a:rPr>
              <a:t>Extortion</a:t>
            </a:r>
          </a:p>
          <a:p>
            <a:pPr marL="169863" lvl="1" indent="-112713">
              <a:spcBef>
                <a:spcPts val="370"/>
              </a:spcBef>
              <a:buNone/>
              <a:tabLst>
                <a:tab pos="112713" algn="l"/>
              </a:tabLst>
              <a:defRPr/>
            </a:pPr>
            <a:endParaRPr lang="en-US" dirty="0" smtClean="0">
              <a:latin typeface="+mj-lt"/>
            </a:endParaRPr>
          </a:p>
          <a:p>
            <a:pPr marL="169863" lvl="1" indent="-112713">
              <a:spcBef>
                <a:spcPts val="370"/>
              </a:spcBef>
              <a:tabLst>
                <a:tab pos="112713" algn="l"/>
              </a:tabLst>
              <a:defRPr/>
            </a:pPr>
            <a:r>
              <a:rPr lang="en-US" b="1" dirty="0" smtClean="0">
                <a:solidFill>
                  <a:schemeClr val="tx2"/>
                </a:solidFill>
                <a:latin typeface="+mj-lt"/>
              </a:rPr>
              <a:t> CYBERBULLYING</a:t>
            </a:r>
          </a:p>
          <a:p>
            <a:pPr marL="169863" lvl="1" indent="-112713" eaLnBrk="1" fontAlgn="auto" hangingPunct="1">
              <a:spcBef>
                <a:spcPts val="370"/>
              </a:spcBef>
              <a:spcAft>
                <a:spcPts val="0"/>
              </a:spcAft>
              <a:buFont typeface="Wingdings" pitchFamily="2" charset="2"/>
              <a:buChar char="Ø"/>
              <a:tabLst>
                <a:tab pos="112713" algn="l"/>
              </a:tabLst>
              <a:defRPr/>
            </a:pPr>
            <a:r>
              <a:rPr lang="en-US" dirty="0" smtClean="0">
                <a:latin typeface="+mj-lt"/>
              </a:rPr>
              <a:t>Use of the internet or cell phone to harass and intimidate</a:t>
            </a:r>
          </a:p>
          <a:p>
            <a:pPr marL="169863" lvl="1" indent="-112713" eaLnBrk="1" fontAlgn="auto" hangingPunct="1">
              <a:spcBef>
                <a:spcPts val="370"/>
              </a:spcBef>
              <a:spcAft>
                <a:spcPts val="0"/>
              </a:spcAft>
              <a:buFont typeface="Wingdings 2" pitchFamily="18" charset="2"/>
              <a:buNone/>
              <a:tabLst>
                <a:tab pos="112713" algn="l"/>
              </a:tabLst>
              <a:defRPr/>
            </a:pPr>
            <a:endParaRPr lang="en-US" dirty="0"/>
          </a:p>
          <a:p>
            <a:pPr marL="169863" lvl="1" indent="-112713" eaLnBrk="1" fontAlgn="auto" hangingPunct="1">
              <a:spcBef>
                <a:spcPts val="370"/>
              </a:spcBef>
              <a:spcAft>
                <a:spcPts val="0"/>
              </a:spcAft>
              <a:buFont typeface="Wingdings 2" pitchFamily="18" charset="2"/>
              <a:buNone/>
              <a:tabLst>
                <a:tab pos="112713" algn="l"/>
              </a:tabLst>
              <a:defRPr/>
            </a:pPr>
            <a:endParaRPr lang="en-US"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838200" y="457200"/>
            <a:ext cx="7772400" cy="685800"/>
          </a:xfrm>
        </p:spPr>
        <p:txBody>
          <a:bodyPr>
            <a:normAutofit fontScale="90000"/>
          </a:bodyPr>
          <a:lstStyle/>
          <a:p>
            <a:pPr algn="ctr" eaLnBrk="1" hangingPunct="1"/>
            <a:r>
              <a:rPr lang="en-US" dirty="0" smtClean="0"/>
              <a:t>	</a:t>
            </a:r>
            <a:br>
              <a:rPr lang="en-US" dirty="0" smtClean="0"/>
            </a:br>
            <a:r>
              <a:rPr lang="en-US" dirty="0" smtClean="0"/>
              <a:t/>
            </a:r>
            <a:br>
              <a:rPr lang="en-US" dirty="0" smtClean="0"/>
            </a:br>
            <a:r>
              <a:rPr lang="en-US" dirty="0" smtClean="0"/>
              <a:t/>
            </a:r>
            <a:br>
              <a:rPr lang="en-US" dirty="0" smtClean="0"/>
            </a:br>
            <a:r>
              <a:rPr lang="en-US" dirty="0" smtClean="0"/>
              <a:t>What We Can Do </a:t>
            </a:r>
          </a:p>
        </p:txBody>
      </p:sp>
      <p:sp>
        <p:nvSpPr>
          <p:cNvPr id="96258" name="Content Placeholder 2"/>
          <p:cNvSpPr>
            <a:spLocks noGrp="1"/>
          </p:cNvSpPr>
          <p:nvPr>
            <p:ph idx="1"/>
          </p:nvPr>
        </p:nvSpPr>
        <p:spPr>
          <a:xfrm>
            <a:off x="0" y="1219200"/>
            <a:ext cx="8991600" cy="5486400"/>
          </a:xfrm>
        </p:spPr>
        <p:txBody>
          <a:bodyPr/>
          <a:lstStyle/>
          <a:p>
            <a:pPr eaLnBrk="1" hangingPunct="1"/>
            <a:r>
              <a:rPr lang="en-US" sz="3200" dirty="0" smtClean="0">
                <a:latin typeface="+mj-lt"/>
              </a:rPr>
              <a:t>Implement bullying prevention and intervention strategies that fit each school’s culture.</a:t>
            </a:r>
          </a:p>
          <a:p>
            <a:pPr eaLnBrk="1" hangingPunct="1"/>
            <a:r>
              <a:rPr lang="en-US" sz="3200" dirty="0" smtClean="0">
                <a:latin typeface="+mj-lt"/>
              </a:rPr>
              <a:t>Run workshops for parents so that they can support and use the same common language in the home.</a:t>
            </a:r>
          </a:p>
          <a:p>
            <a:pPr eaLnBrk="1" hangingPunct="1"/>
            <a:r>
              <a:rPr lang="en-US" sz="3200" dirty="0" smtClean="0">
                <a:latin typeface="+mj-lt"/>
              </a:rPr>
              <a:t>Implement  our  district policy that prevents and intervenes in  all forms of bullying, cyberbullying  and harassment.</a:t>
            </a:r>
          </a:p>
        </p:txBody>
      </p:sp>
      <p:pic>
        <p:nvPicPr>
          <p:cNvPr id="96261" name="il_fi" descr="1916%20PETALUMA%20CALIF%20%20WASHINGTON%20GRAMMAR%20SCHOOL"/>
          <p:cNvPicPr>
            <a:picLocks noChangeAspect="1" noChangeArrowheads="1"/>
          </p:cNvPicPr>
          <p:nvPr/>
        </p:nvPicPr>
        <p:blipFill>
          <a:blip r:embed="rId2" cstate="print"/>
          <a:srcRect/>
          <a:stretch>
            <a:fillRect/>
          </a:stretch>
        </p:blipFill>
        <p:spPr bwMode="auto">
          <a:xfrm>
            <a:off x="5638800" y="5139690"/>
            <a:ext cx="2713121" cy="17183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Effect transition="in" filter="wipe(up)">
                                      <p:cBhvr>
                                        <p:cTn id="7" dur="500"/>
                                        <p:tgtEl>
                                          <p:spTgt spid="96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6258">
                                            <p:txEl>
                                              <p:pRg st="1" end="1"/>
                                            </p:txEl>
                                          </p:spTgt>
                                        </p:tgtEl>
                                        <p:attrNameLst>
                                          <p:attrName>style.visibility</p:attrName>
                                        </p:attrNameLst>
                                      </p:cBhvr>
                                      <p:to>
                                        <p:strVal val="visible"/>
                                      </p:to>
                                    </p:set>
                                    <p:animEffect transition="in" filter="wipe(up)">
                                      <p:cBhvr>
                                        <p:cTn id="12" dur="500"/>
                                        <p:tgtEl>
                                          <p:spTgt spid="96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6258">
                                            <p:txEl>
                                              <p:pRg st="2" end="2"/>
                                            </p:txEl>
                                          </p:spTgt>
                                        </p:tgtEl>
                                        <p:attrNameLst>
                                          <p:attrName>style.visibility</p:attrName>
                                        </p:attrNameLst>
                                      </p:cBhvr>
                                      <p:to>
                                        <p:strVal val="visible"/>
                                      </p:to>
                                    </p:set>
                                    <p:animEffect transition="in" filter="wipe(up)">
                                      <p:cBhvr>
                                        <p:cTn id="17" dur="500"/>
                                        <p:tgtEl>
                                          <p:spTgt spid="962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914400" y="-228600"/>
            <a:ext cx="7772400" cy="1219200"/>
          </a:xfrm>
        </p:spPr>
        <p:txBody>
          <a:bodyPr/>
          <a:lstStyle/>
          <a:p>
            <a:r>
              <a:rPr lang="en-US" dirty="0" smtClean="0"/>
              <a:t>	               </a:t>
            </a:r>
            <a:r>
              <a:rPr lang="en-US" sz="4000" dirty="0" smtClean="0"/>
              <a:t>HOW?</a:t>
            </a:r>
          </a:p>
        </p:txBody>
      </p:sp>
      <p:sp>
        <p:nvSpPr>
          <p:cNvPr id="97282" name="Content Placeholder 2"/>
          <p:cNvSpPr>
            <a:spLocks noGrp="1"/>
          </p:cNvSpPr>
          <p:nvPr>
            <p:ph idx="1"/>
          </p:nvPr>
        </p:nvSpPr>
        <p:spPr>
          <a:xfrm>
            <a:off x="152400" y="1066800"/>
            <a:ext cx="8991600" cy="5715000"/>
          </a:xfrm>
        </p:spPr>
        <p:txBody>
          <a:bodyPr/>
          <a:lstStyle/>
          <a:p>
            <a:pPr eaLnBrk="1" hangingPunct="1"/>
            <a:r>
              <a:rPr lang="en-US" sz="3600" dirty="0" smtClean="0">
                <a:latin typeface="+mj-lt"/>
              </a:rPr>
              <a:t>Commit to training all constituents of the school community in prevention and intervention strategies.</a:t>
            </a:r>
          </a:p>
          <a:p>
            <a:pPr eaLnBrk="1" hangingPunct="1">
              <a:buFont typeface="Wingdings 2" pitchFamily="18" charset="2"/>
              <a:buNone/>
            </a:pPr>
            <a:endParaRPr lang="en-US" sz="3200" b="1" dirty="0" smtClean="0">
              <a:latin typeface="+mj-lt"/>
            </a:endParaRPr>
          </a:p>
          <a:p>
            <a:pPr eaLnBrk="1" hangingPunct="1"/>
            <a:r>
              <a:rPr lang="en-US" sz="3600" dirty="0" smtClean="0">
                <a:latin typeface="+mj-lt"/>
              </a:rPr>
              <a:t>Establish a Dignity Act Team at each school building level  to insure adherence to the district policy.</a:t>
            </a:r>
          </a:p>
        </p:txBody>
      </p:sp>
      <p:pic>
        <p:nvPicPr>
          <p:cNvPr id="97286" name="Picture 6" descr="ANd9GcRW-YmymxG-84V5iU6j_49SP3wWTNcoXtVt-qTpqVMnU759Nf7z"/>
          <p:cNvPicPr>
            <a:picLocks noChangeAspect="1" noChangeArrowheads="1"/>
          </p:cNvPicPr>
          <p:nvPr/>
        </p:nvPicPr>
        <p:blipFill>
          <a:blip r:embed="rId2" cstate="print"/>
          <a:srcRect/>
          <a:stretch>
            <a:fillRect/>
          </a:stretch>
        </p:blipFill>
        <p:spPr bwMode="auto">
          <a:xfrm>
            <a:off x="5943600" y="5181600"/>
            <a:ext cx="1600200" cy="1298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wipe(up)">
                                      <p:cBhvr>
                                        <p:cTn id="7" dur="500"/>
                                        <p:tgtEl>
                                          <p:spTgt spid="97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282">
                                            <p:txEl>
                                              <p:pRg st="2" end="2"/>
                                            </p:txEl>
                                          </p:spTgt>
                                        </p:tgtEl>
                                        <p:attrNameLst>
                                          <p:attrName>style.visibility</p:attrName>
                                        </p:attrNameLst>
                                      </p:cBhvr>
                                      <p:to>
                                        <p:strVal val="visible"/>
                                      </p:to>
                                    </p:set>
                                    <p:animEffect transition="in" filter="wipe(up)">
                                      <p:cBhvr>
                                        <p:cTn id="12" dur="500"/>
                                        <p:tgtEl>
                                          <p:spTgt spid="972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DASA and Task Force on Bullying Prevention Steering Committee</a:t>
            </a:r>
            <a:endParaRPr lang="en-US" b="1" dirty="0"/>
          </a:p>
        </p:txBody>
      </p:sp>
      <p:sp>
        <p:nvSpPr>
          <p:cNvPr id="3" name="Content Placeholder 2"/>
          <p:cNvSpPr>
            <a:spLocks noGrp="1"/>
          </p:cNvSpPr>
          <p:nvPr>
            <p:ph idx="1"/>
          </p:nvPr>
        </p:nvSpPr>
        <p:spPr/>
        <p:txBody>
          <a:bodyPr/>
          <a:lstStyle/>
          <a:p>
            <a:pPr>
              <a:buNone/>
            </a:pPr>
            <a:r>
              <a:rPr lang="en-US" dirty="0" smtClean="0"/>
              <a:t>Members consisting of:</a:t>
            </a:r>
          </a:p>
          <a:p>
            <a:r>
              <a:rPr lang="en-US" dirty="0" smtClean="0"/>
              <a:t>Central Office Administrators</a:t>
            </a:r>
          </a:p>
          <a:p>
            <a:r>
              <a:rPr lang="en-US" dirty="0" smtClean="0"/>
              <a:t>School Administrators</a:t>
            </a:r>
          </a:p>
          <a:p>
            <a:r>
              <a:rPr lang="en-US" dirty="0" smtClean="0"/>
              <a:t>Teachers</a:t>
            </a:r>
          </a:p>
          <a:p>
            <a:r>
              <a:rPr lang="en-US" dirty="0" smtClean="0"/>
              <a:t>Support Staff</a:t>
            </a:r>
          </a:p>
          <a:p>
            <a:r>
              <a:rPr lang="en-US" dirty="0" smtClean="0"/>
              <a:t>Pupil Personnel Staff</a:t>
            </a:r>
          </a:p>
          <a:p>
            <a:r>
              <a:rPr lang="en-US" dirty="0" smtClean="0"/>
              <a:t>Parents and Community Members</a:t>
            </a:r>
          </a:p>
          <a:p>
            <a:r>
              <a:rPr lang="en-US" dirty="0" smtClean="0"/>
              <a:t>Law Enforcement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914400" y="-228600"/>
            <a:ext cx="7772400" cy="1295400"/>
          </a:xfrm>
        </p:spPr>
        <p:txBody>
          <a:bodyPr/>
          <a:lstStyle/>
          <a:p>
            <a:pPr eaLnBrk="1" hangingPunct="1"/>
            <a:r>
              <a:rPr lang="en-US" dirty="0" smtClean="0"/>
              <a:t>            Dignity Act Team</a:t>
            </a:r>
          </a:p>
        </p:txBody>
      </p:sp>
      <p:sp>
        <p:nvSpPr>
          <p:cNvPr id="98306" name="Content Placeholder 2"/>
          <p:cNvSpPr>
            <a:spLocks noGrp="1"/>
          </p:cNvSpPr>
          <p:nvPr>
            <p:ph idx="1"/>
          </p:nvPr>
        </p:nvSpPr>
        <p:spPr>
          <a:xfrm>
            <a:off x="304800" y="1143000"/>
            <a:ext cx="8382000" cy="3581400"/>
          </a:xfrm>
        </p:spPr>
        <p:txBody>
          <a:bodyPr/>
          <a:lstStyle/>
          <a:p>
            <a:pPr eaLnBrk="1" hangingPunct="1">
              <a:buFont typeface="Arial" charset="0"/>
              <a:buNone/>
            </a:pPr>
            <a:r>
              <a:rPr lang="en-US" sz="3600" b="1" dirty="0" smtClean="0">
                <a:latin typeface="+mj-lt"/>
              </a:rPr>
              <a:t>Who</a:t>
            </a:r>
            <a:r>
              <a:rPr lang="en-US" sz="3600" dirty="0" smtClean="0">
                <a:latin typeface="+mj-lt"/>
              </a:rPr>
              <a:t>:  </a:t>
            </a:r>
            <a:r>
              <a:rPr lang="en-US" sz="3200" dirty="0" smtClean="0">
                <a:latin typeface="+mj-lt"/>
              </a:rPr>
              <a:t>Principal, mental health professionals, school counselors, teachers, non-teaching staff (aides, bus drivers, custodians).</a:t>
            </a:r>
          </a:p>
          <a:p>
            <a:pPr eaLnBrk="1" hangingPunct="1">
              <a:buFont typeface="Arial" charset="0"/>
              <a:buNone/>
            </a:pPr>
            <a:endParaRPr lang="en-US" sz="1000" dirty="0" smtClean="0">
              <a:latin typeface="+mj-lt"/>
            </a:endParaRPr>
          </a:p>
          <a:p>
            <a:pPr eaLnBrk="1" hangingPunct="1">
              <a:buFont typeface="Arial" charset="0"/>
              <a:buNone/>
            </a:pPr>
            <a:r>
              <a:rPr lang="en-US" sz="3600" b="1" dirty="0" smtClean="0">
                <a:latin typeface="+mj-lt"/>
              </a:rPr>
              <a:t>What:  </a:t>
            </a:r>
            <a:r>
              <a:rPr lang="en-US" sz="3200" dirty="0" smtClean="0">
                <a:latin typeface="+mj-lt"/>
              </a:rPr>
              <a:t>Create a bully intervention plan that includes methods for prevention and intervention.</a:t>
            </a:r>
          </a:p>
          <a:p>
            <a:pPr eaLnBrk="1" hangingPunct="1">
              <a:buFont typeface="Wingdings" pitchFamily="2" charset="2"/>
              <a:buChar char="Ø"/>
            </a:pPr>
            <a:endParaRPr lang="en-US" sz="1800" dirty="0" smtClean="0"/>
          </a:p>
          <a:p>
            <a:pPr eaLnBrk="1" hangingPunct="1">
              <a:buFont typeface="Arial" charset="0"/>
              <a:buNone/>
            </a:pPr>
            <a:endParaRPr lang="en-US" dirty="0" smtClean="0"/>
          </a:p>
          <a:p>
            <a:pPr eaLnBrk="1" hangingPunct="1">
              <a:buFont typeface="Wingdings" pitchFamily="2" charset="2"/>
              <a:buChar char="Ø"/>
            </a:pPr>
            <a:endParaRPr lang="en-US" dirty="0" smtClean="0"/>
          </a:p>
          <a:p>
            <a:pPr eaLnBrk="1" hangingPunct="1">
              <a:buFont typeface="Arial" charset="0"/>
              <a:buNone/>
            </a:pPr>
            <a:endParaRPr lang="en-US" dirty="0" smtClean="0"/>
          </a:p>
          <a:p>
            <a:pPr eaLnBrk="1" hangingPunct="1">
              <a:buFont typeface="Arial" charset="0"/>
              <a:buNone/>
            </a:pPr>
            <a:endParaRPr lang="en-US" dirty="0" smtClean="0"/>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86200" y="4267200"/>
            <a:ext cx="3378342"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fade">
                                      <p:cBhvr>
                                        <p:cTn id="7" dur="500"/>
                                        <p:tgtEl>
                                          <p:spTgt spid="98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6">
                                            <p:txEl>
                                              <p:pRg st="2" end="2"/>
                                            </p:txEl>
                                          </p:spTgt>
                                        </p:tgtEl>
                                        <p:attrNameLst>
                                          <p:attrName>style.visibility</p:attrName>
                                        </p:attrNameLst>
                                      </p:cBhvr>
                                      <p:to>
                                        <p:strVal val="visible"/>
                                      </p:to>
                                    </p:set>
                                    <p:animEffect transition="in" filter="fade">
                                      <p:cBhvr>
                                        <p:cTn id="12" dur="500"/>
                                        <p:tgtEl>
                                          <p:spTgt spid="98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0" y="274638"/>
            <a:ext cx="9144000" cy="1096962"/>
          </a:xfrm>
        </p:spPr>
        <p:txBody>
          <a:bodyPr>
            <a:normAutofit/>
          </a:bodyPr>
          <a:lstStyle/>
          <a:p>
            <a:r>
              <a:rPr lang="en-US" dirty="0" smtClean="0"/>
              <a:t>	</a:t>
            </a:r>
            <a:r>
              <a:rPr lang="en-US" sz="4400" dirty="0" smtClean="0"/>
              <a:t>Developing Common Language</a:t>
            </a:r>
          </a:p>
        </p:txBody>
      </p:sp>
      <p:sp>
        <p:nvSpPr>
          <p:cNvPr id="44034" name="Content Placeholder 2"/>
          <p:cNvSpPr>
            <a:spLocks noGrp="1"/>
          </p:cNvSpPr>
          <p:nvPr>
            <p:ph idx="4294967295"/>
          </p:nvPr>
        </p:nvSpPr>
        <p:spPr>
          <a:xfrm>
            <a:off x="223624" y="1988457"/>
            <a:ext cx="8534400" cy="5105400"/>
          </a:xfrm>
        </p:spPr>
        <p:txBody>
          <a:bodyPr/>
          <a:lstStyle/>
          <a:p>
            <a:r>
              <a:rPr lang="en-US" b="1" dirty="0" smtClean="0"/>
              <a:t>THE BULLY</a:t>
            </a:r>
          </a:p>
          <a:p>
            <a:endParaRPr lang="en-US" b="1" dirty="0" smtClean="0"/>
          </a:p>
          <a:p>
            <a:r>
              <a:rPr lang="en-US" b="1" dirty="0" smtClean="0"/>
              <a:t>THE TARGET/VICTIM</a:t>
            </a:r>
          </a:p>
          <a:p>
            <a:pPr>
              <a:buFont typeface="Wingdings 2" pitchFamily="18" charset="2"/>
              <a:buNone/>
            </a:pPr>
            <a:endParaRPr lang="en-US" b="1" dirty="0" smtClean="0"/>
          </a:p>
          <a:p>
            <a:r>
              <a:rPr lang="en-US" b="1" dirty="0" smtClean="0"/>
              <a:t>THE BYSTANDER</a:t>
            </a:r>
          </a:p>
          <a:p>
            <a:pPr>
              <a:buNone/>
            </a:pPr>
            <a:endParaRPr lang="en-US" b="1" dirty="0" smtClean="0"/>
          </a:p>
          <a:p>
            <a:r>
              <a:rPr lang="en-US" b="1" dirty="0" smtClean="0"/>
              <a:t>THE UPSTANDER</a:t>
            </a:r>
          </a:p>
        </p:txBody>
      </p:sp>
      <p:pic>
        <p:nvPicPr>
          <p:cNvPr id="5125"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19600" y="1905000"/>
            <a:ext cx="4114800" cy="2740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additive="base">
                                        <p:cTn id="7" dur="20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4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4">
                                            <p:txEl>
                                              <p:pRg st="2" end="2"/>
                                            </p:txEl>
                                          </p:spTgt>
                                        </p:tgtEl>
                                        <p:attrNameLst>
                                          <p:attrName>style.visibility</p:attrName>
                                        </p:attrNameLst>
                                      </p:cBhvr>
                                      <p:to>
                                        <p:strVal val="visible"/>
                                      </p:to>
                                    </p:set>
                                    <p:anim calcmode="lin" valueType="num">
                                      <p:cBhvr additive="base">
                                        <p:cTn id="13" dur="2000" fill="hold"/>
                                        <p:tgtEl>
                                          <p:spTgt spid="4403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40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4">
                                            <p:txEl>
                                              <p:pRg st="4" end="4"/>
                                            </p:txEl>
                                          </p:spTgt>
                                        </p:tgtEl>
                                        <p:attrNameLst>
                                          <p:attrName>style.visibility</p:attrName>
                                        </p:attrNameLst>
                                      </p:cBhvr>
                                      <p:to>
                                        <p:strVal val="visible"/>
                                      </p:to>
                                    </p:set>
                                    <p:anim calcmode="lin" valueType="num">
                                      <p:cBhvr additive="base">
                                        <p:cTn id="19" dur="2000" fill="hold"/>
                                        <p:tgtEl>
                                          <p:spTgt spid="44034">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40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4">
                                            <p:txEl>
                                              <p:pRg st="6" end="6"/>
                                            </p:txEl>
                                          </p:spTgt>
                                        </p:tgtEl>
                                        <p:attrNameLst>
                                          <p:attrName>style.visibility</p:attrName>
                                        </p:attrNameLst>
                                      </p:cBhvr>
                                      <p:to>
                                        <p:strVal val="visible"/>
                                      </p:to>
                                    </p:set>
                                    <p:anim calcmode="lin" valueType="num">
                                      <p:cBhvr additive="base">
                                        <p:cTn id="25" dur="2000" fill="hold"/>
                                        <p:tgtEl>
                                          <p:spTgt spid="44034">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403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rot="10800000" flipV="1">
            <a:off x="647700" y="1600200"/>
            <a:ext cx="4038600" cy="4564559"/>
          </a:xfrm>
        </p:spPr>
        <p:txBody>
          <a:bodyPr>
            <a:normAutofit/>
          </a:bodyPr>
          <a:lstStyle/>
          <a:p>
            <a:pPr algn="ctr"/>
            <a:r>
              <a:rPr lang="en-US" sz="4000" dirty="0" smtClean="0">
                <a:solidFill>
                  <a:schemeClr val="tx1"/>
                </a:solidFill>
              </a:rPr>
              <a:t>A person who intervenes when s/he witnesses intolerance; someone who makes a stand against bullying.</a:t>
            </a:r>
            <a:endParaRPr lang="en-US" sz="8000" dirty="0" smtClean="0">
              <a:solidFill>
                <a:schemeClr val="tx1"/>
              </a:solidFill>
            </a:endParaRPr>
          </a:p>
        </p:txBody>
      </p:sp>
      <p:sp>
        <p:nvSpPr>
          <p:cNvPr id="3" name="Rectangle 2"/>
          <p:cNvSpPr/>
          <p:nvPr/>
        </p:nvSpPr>
        <p:spPr>
          <a:xfrm>
            <a:off x="1981200" y="990600"/>
            <a:ext cx="5410200" cy="769441"/>
          </a:xfrm>
          <a:prstGeom prst="rect">
            <a:avLst/>
          </a:prstGeom>
          <a:solidFill>
            <a:schemeClr val="bg1"/>
          </a:solidFill>
        </p:spPr>
        <p:txBody>
          <a:bodyPr wrap="square">
            <a:spAutoFit/>
          </a:bodyPr>
          <a:lstStyle/>
          <a:p>
            <a:pPr algn="ctr"/>
            <a:r>
              <a:rPr lang="en-US" sz="4400" dirty="0" err="1" smtClean="0">
                <a:solidFill>
                  <a:schemeClr val="tx2"/>
                </a:solidFill>
              </a:rPr>
              <a:t>Upstander</a:t>
            </a:r>
            <a:endParaRPr lang="en-US" sz="4400" dirty="0">
              <a:solidFill>
                <a:schemeClr val="tx2"/>
              </a:solidFill>
            </a:endParaRPr>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8957" y="1981200"/>
            <a:ext cx="2928005" cy="4476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61118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Adults Can and Do Make A Difference</a:t>
            </a:r>
            <a:endParaRPr lang="en-US" dirty="0"/>
          </a:p>
        </p:txBody>
      </p:sp>
      <p:sp>
        <p:nvSpPr>
          <p:cNvPr id="3" name="Content Placeholder 2"/>
          <p:cNvSpPr>
            <a:spLocks noGrp="1"/>
          </p:cNvSpPr>
          <p:nvPr>
            <p:ph idx="1"/>
          </p:nvPr>
        </p:nvSpPr>
        <p:spPr/>
        <p:txBody>
          <a:bodyPr>
            <a:normAutofit/>
          </a:bodyPr>
          <a:lstStyle/>
          <a:p>
            <a:r>
              <a:rPr lang="en-US" sz="3200" b="1" dirty="0" smtClean="0"/>
              <a:t>The research shows that where bullying is not an issue, EVERY child has at least one adult that they feel comfortable talking to.</a:t>
            </a:r>
          </a:p>
          <a:p>
            <a:pPr>
              <a:buNone/>
            </a:pPr>
            <a:endParaRPr lang="en-US" sz="3200" b="1" dirty="0" smtClean="0"/>
          </a:p>
          <a:p>
            <a:r>
              <a:rPr lang="en-US" sz="3200" b="1" dirty="0" smtClean="0"/>
              <a:t>Work to be that one person!</a:t>
            </a:r>
          </a:p>
          <a:p>
            <a:pPr>
              <a:buNone/>
            </a:pPr>
            <a:endParaRPr lang="en-US" sz="3200" b="1" dirty="0" smtClean="0"/>
          </a:p>
          <a:p>
            <a:r>
              <a:rPr lang="en-US" sz="3200" b="1" dirty="0" smtClean="0"/>
              <a:t>POB CARES!!!</a:t>
            </a:r>
            <a:endParaRPr lang="en-US"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496312"/>
          </a:xfrm>
        </p:spPr>
        <p:txBody>
          <a:bodyPr>
            <a:normAutofit/>
          </a:bodyPr>
          <a:lstStyle/>
          <a:p>
            <a:r>
              <a:rPr lang="en-US" dirty="0" smtClean="0"/>
              <a:t>Thank-you for your attention and help in ending bullying and harassment in our schools.   </a:t>
            </a:r>
            <a:endParaRPr lang="en-US" dirty="0"/>
          </a:p>
        </p:txBody>
      </p:sp>
      <p:pic>
        <p:nvPicPr>
          <p:cNvPr id="5" name="Picture 4" descr="POBCSD-LOGO.PNG"/>
          <p:cNvPicPr>
            <a:picLocks noChangeAspect="1"/>
          </p:cNvPicPr>
          <p:nvPr/>
        </p:nvPicPr>
        <p:blipFill>
          <a:blip r:embed="rId2" cstate="print"/>
          <a:stretch>
            <a:fillRect/>
          </a:stretch>
        </p:blipFill>
        <p:spPr>
          <a:xfrm>
            <a:off x="762000" y="3276600"/>
            <a:ext cx="3147880" cy="3200400"/>
          </a:xfrm>
          <a:prstGeom prst="rect">
            <a:avLst/>
          </a:prstGeom>
        </p:spPr>
      </p:pic>
      <p:pic>
        <p:nvPicPr>
          <p:cNvPr id="6" name="Picture 5" descr="Hand.jpg"/>
          <p:cNvPicPr>
            <a:picLocks noChangeAspect="1"/>
          </p:cNvPicPr>
          <p:nvPr/>
        </p:nvPicPr>
        <p:blipFill>
          <a:blip r:embed="rId3" cstate="print"/>
          <a:stretch>
            <a:fillRect/>
          </a:stretch>
        </p:blipFill>
        <p:spPr>
          <a:xfrm>
            <a:off x="4572000" y="3276600"/>
            <a:ext cx="2895600" cy="2895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Major Goals/Initiatives</a:t>
            </a:r>
            <a:endParaRPr lang="en-US" dirty="0"/>
          </a:p>
        </p:txBody>
      </p:sp>
      <p:sp>
        <p:nvSpPr>
          <p:cNvPr id="3" name="Content Placeholder 2"/>
          <p:cNvSpPr>
            <a:spLocks noGrp="1"/>
          </p:cNvSpPr>
          <p:nvPr>
            <p:ph idx="1"/>
          </p:nvPr>
        </p:nvSpPr>
        <p:spPr/>
        <p:txBody>
          <a:bodyPr/>
          <a:lstStyle/>
          <a:p>
            <a:r>
              <a:rPr lang="en-US" dirty="0" smtClean="0"/>
              <a:t>Organize and plan district-wide staff training</a:t>
            </a:r>
          </a:p>
          <a:p>
            <a:r>
              <a:rPr lang="en-US" dirty="0" smtClean="0"/>
              <a:t>Organize and plan school-based DASA Team training</a:t>
            </a:r>
          </a:p>
          <a:p>
            <a:r>
              <a:rPr lang="en-US" dirty="0" smtClean="0"/>
              <a:t>Update district policy and student Code of Conduct</a:t>
            </a:r>
          </a:p>
          <a:p>
            <a:r>
              <a:rPr lang="en-US" dirty="0" smtClean="0"/>
              <a:t>Create a “DASA culture”</a:t>
            </a:r>
          </a:p>
          <a:p>
            <a:r>
              <a:rPr lang="en-US" dirty="0" smtClean="0"/>
              <a:t>Foster “common language”</a:t>
            </a:r>
          </a:p>
          <a:p>
            <a:r>
              <a:rPr lang="en-US" dirty="0" smtClean="0"/>
              <a:t>Facilitate the creation of “student friendly” versions of the code of conduct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447800" y="1"/>
            <a:ext cx="581322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POB CARES!</a:t>
            </a:r>
            <a:endParaRPr lang="en-US" dirty="0"/>
          </a:p>
        </p:txBody>
      </p:sp>
      <p:sp>
        <p:nvSpPr>
          <p:cNvPr id="3" name="Content Placeholder 2"/>
          <p:cNvSpPr>
            <a:spLocks noGrp="1"/>
          </p:cNvSpPr>
          <p:nvPr>
            <p:ph idx="1"/>
          </p:nvPr>
        </p:nvSpPr>
        <p:spPr/>
        <p:txBody>
          <a:bodyPr/>
          <a:lstStyle/>
          <a:p>
            <a:r>
              <a:rPr lang="en-US" dirty="0" smtClean="0"/>
              <a:t>K-Center - </a:t>
            </a:r>
            <a:r>
              <a:rPr lang="en-US" b="1" dirty="0" smtClean="0">
                <a:solidFill>
                  <a:srgbClr val="0070C0"/>
                </a:solidFill>
              </a:rPr>
              <a:t>COMMUNITY</a:t>
            </a:r>
          </a:p>
          <a:p>
            <a:r>
              <a:rPr lang="en-US" dirty="0" smtClean="0"/>
              <a:t>Old Bethpage Elementary - </a:t>
            </a:r>
            <a:r>
              <a:rPr lang="en-US" b="1" dirty="0" smtClean="0">
                <a:solidFill>
                  <a:srgbClr val="7030A0"/>
                </a:solidFill>
              </a:rPr>
              <a:t>ACCEPTANCE</a:t>
            </a:r>
          </a:p>
          <a:p>
            <a:r>
              <a:rPr lang="en-US" dirty="0" smtClean="0"/>
              <a:t>Parkway - </a:t>
            </a:r>
            <a:r>
              <a:rPr lang="en-US" b="1" dirty="0" smtClean="0">
                <a:solidFill>
                  <a:srgbClr val="00B050"/>
                </a:solidFill>
              </a:rPr>
              <a:t>RESPECT</a:t>
            </a:r>
          </a:p>
          <a:p>
            <a:r>
              <a:rPr lang="en-US" dirty="0" smtClean="0"/>
              <a:t>Pasadena - </a:t>
            </a:r>
            <a:r>
              <a:rPr lang="en-US" b="1" dirty="0" smtClean="0">
                <a:solidFill>
                  <a:srgbClr val="FFC000"/>
                </a:solidFill>
              </a:rPr>
              <a:t>EDUCATION</a:t>
            </a:r>
          </a:p>
          <a:p>
            <a:r>
              <a:rPr lang="en-US" dirty="0" smtClean="0"/>
              <a:t>Stratford - </a:t>
            </a:r>
            <a:r>
              <a:rPr lang="en-US" b="1" dirty="0" smtClean="0">
                <a:solidFill>
                  <a:srgbClr val="FF0000"/>
                </a:solidFill>
              </a:rPr>
              <a:t>SENSITIVITY</a:t>
            </a:r>
          </a:p>
          <a:p>
            <a:r>
              <a:rPr lang="en-US" dirty="0" smtClean="0"/>
              <a:t>POBMS, </a:t>
            </a:r>
            <a:r>
              <a:rPr lang="en-US" dirty="0" err="1" smtClean="0"/>
              <a:t>Mattlin</a:t>
            </a:r>
            <a:r>
              <a:rPr lang="en-US" dirty="0" smtClean="0"/>
              <a:t>, and POBJFKHS – </a:t>
            </a:r>
            <a:r>
              <a:rPr lang="en-US" b="1" dirty="0" smtClean="0"/>
              <a:t>EXAMPLES OF POB CARES IN ACTION</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POB CARES!</a:t>
            </a:r>
            <a:endParaRPr lang="en-US" dirty="0"/>
          </a:p>
        </p:txBody>
      </p:sp>
      <p:sp>
        <p:nvSpPr>
          <p:cNvPr id="4" name="TextBox 3"/>
          <p:cNvSpPr txBox="1"/>
          <p:nvPr/>
        </p:nvSpPr>
        <p:spPr>
          <a:xfrm>
            <a:off x="3886200" y="3962400"/>
            <a:ext cx="1371600" cy="369332"/>
          </a:xfrm>
          <a:prstGeom prst="rect">
            <a:avLst/>
          </a:prstGeom>
          <a:noFill/>
        </p:spPr>
        <p:txBody>
          <a:bodyPr wrap="square" rtlCol="0">
            <a:spAutoFit/>
          </a:bodyPr>
          <a:lstStyle/>
          <a:p>
            <a:r>
              <a:rPr lang="en-US" dirty="0" smtClean="0"/>
              <a:t>Video Clip</a:t>
            </a:r>
            <a:endParaRPr lang="en-US" dirty="0"/>
          </a:p>
        </p:txBody>
      </p:sp>
      <p:pic>
        <p:nvPicPr>
          <p:cNvPr id="5" name="MVI_5545.MOV">
            <a:hlinkClick r:id="" action="ppaction://media"/>
          </p:cNvPr>
          <p:cNvPicPr>
            <a:picLocks noGrp="1" noRot="1" noChangeAspect="1"/>
          </p:cNvPicPr>
          <p:nvPr>
            <p:ph idx="1"/>
            <a:videoFile r:link="rId1"/>
          </p:nvPr>
        </p:nvPicPr>
        <p:blipFill>
          <a:blip r:embed="rId3" cstate="print"/>
          <a:stretch>
            <a:fillRect/>
          </a:stretch>
        </p:blipFill>
        <p:spPr>
          <a:xfrm>
            <a:off x="1600200" y="1901825"/>
            <a:ext cx="5638800" cy="4229100"/>
          </a:xfrm>
          <a:prstGeom prst="rect">
            <a:avLst/>
          </a:prstGeom>
        </p:spPr>
      </p:pic>
      <p:sp>
        <p:nvSpPr>
          <p:cNvPr id="6" name="Rectangle 5"/>
          <p:cNvSpPr/>
          <p:nvPr/>
        </p:nvSpPr>
        <p:spPr>
          <a:xfrm>
            <a:off x="1447800" y="6172200"/>
            <a:ext cx="6121612" cy="523220"/>
          </a:xfrm>
          <a:prstGeom prst="rect">
            <a:avLst/>
          </a:prstGeom>
        </p:spPr>
        <p:txBody>
          <a:bodyPr wrap="none">
            <a:spAutoFit/>
          </a:bodyPr>
          <a:lstStyle/>
          <a:p>
            <a:r>
              <a:rPr lang="en-US" sz="2800" dirty="0" smtClean="0"/>
              <a:t>http://www.pobschools.org//Domain/1</a:t>
            </a:r>
            <a:endParaRPr lang="en-US" sz="2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4088"/>
            <a:ext cx="8001000" cy="1124712"/>
          </a:xfrm>
        </p:spPr>
        <p:txBody>
          <a:bodyPr>
            <a:normAutofit/>
          </a:bodyPr>
          <a:lstStyle/>
          <a:p>
            <a:r>
              <a:rPr lang="en-US" dirty="0" smtClean="0"/>
              <a:t>                  WELCOME            </a:t>
            </a:r>
            <a:endParaRPr lang="en-US" dirty="0"/>
          </a:p>
        </p:txBody>
      </p:sp>
      <p:sp>
        <p:nvSpPr>
          <p:cNvPr id="3" name="Content Placeholder 2"/>
          <p:cNvSpPr>
            <a:spLocks noGrp="1"/>
          </p:cNvSpPr>
          <p:nvPr>
            <p:ph idx="1"/>
          </p:nvPr>
        </p:nvSpPr>
        <p:spPr>
          <a:xfrm>
            <a:off x="228600" y="1981200"/>
            <a:ext cx="8458200" cy="4343400"/>
          </a:xfrm>
        </p:spPr>
        <p:txBody>
          <a:bodyPr>
            <a:normAutofit/>
          </a:bodyPr>
          <a:lstStyle/>
          <a:p>
            <a:pPr>
              <a:buNone/>
            </a:pPr>
            <a:endParaRPr lang="en-US" dirty="0" smtClean="0"/>
          </a:p>
          <a:p>
            <a:r>
              <a:rPr lang="en-US" dirty="0" smtClean="0"/>
              <a:t>DIGNITY ACT OVERVIEW</a:t>
            </a:r>
          </a:p>
          <a:p>
            <a:r>
              <a:rPr lang="en-US" dirty="0" smtClean="0"/>
              <a:t> WHAT IS BULLYING?</a:t>
            </a:r>
          </a:p>
          <a:p>
            <a:r>
              <a:rPr lang="en-US" dirty="0" smtClean="0"/>
              <a:t>COMMON LANGUAGE</a:t>
            </a:r>
          </a:p>
          <a:p>
            <a:r>
              <a:rPr lang="en-US" dirty="0" smtClean="0"/>
              <a:t>WHERE DO WE GO FROM HERE?</a:t>
            </a:r>
          </a:p>
          <a:p>
            <a:endParaRPr lang="en-US" dirty="0" smtClean="0"/>
          </a:p>
          <a:p>
            <a:pPr lvl="1">
              <a:buNone/>
            </a:pPr>
            <a:endParaRPr lang="en-US" dirty="0" smtClean="0"/>
          </a:p>
        </p:txBody>
      </p:sp>
      <p:pic>
        <p:nvPicPr>
          <p:cNvPr id="4" name="il_fi" descr="http://studentsdiy.com/wp-content/uploads/2012/05/bullies.jpg"/>
          <p:cNvPicPr>
            <a:picLocks/>
          </p:cNvPicPr>
          <p:nvPr/>
        </p:nvPicPr>
        <p:blipFill>
          <a:blip r:embed="rId3" cstate="print"/>
          <a:srcRect/>
          <a:stretch>
            <a:fillRect/>
          </a:stretch>
        </p:blipFill>
        <p:spPr bwMode="auto">
          <a:xfrm>
            <a:off x="6019800" y="2209800"/>
            <a:ext cx="26670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Why Should We </a:t>
            </a:r>
            <a:r>
              <a:rPr lang="en-US" b="1" dirty="0" smtClean="0">
                <a:solidFill>
                  <a:srgbClr val="00B0F0"/>
                </a:solidFill>
              </a:rPr>
              <a:t>C</a:t>
            </a:r>
            <a:r>
              <a:rPr lang="en-US" b="1" dirty="0" smtClean="0">
                <a:solidFill>
                  <a:srgbClr val="7030A0"/>
                </a:solidFill>
              </a:rPr>
              <a:t>A</a:t>
            </a:r>
            <a:r>
              <a:rPr lang="en-US" b="1" dirty="0" smtClean="0">
                <a:solidFill>
                  <a:srgbClr val="00B050"/>
                </a:solidFill>
              </a:rPr>
              <a:t>R</a:t>
            </a:r>
            <a:r>
              <a:rPr lang="en-US" b="1" dirty="0" smtClean="0">
                <a:solidFill>
                  <a:srgbClr val="FFC000"/>
                </a:solidFill>
              </a:rPr>
              <a:t>E</a:t>
            </a:r>
            <a:r>
              <a:rPr lang="en-US" dirty="0" smtClean="0"/>
              <a:t>?</a:t>
            </a:r>
            <a:endParaRPr lang="en-US" dirty="0"/>
          </a:p>
        </p:txBody>
      </p:sp>
      <p:sp>
        <p:nvSpPr>
          <p:cNvPr id="6" name="Content Placeholder 5"/>
          <p:cNvSpPr>
            <a:spLocks noGrp="1"/>
          </p:cNvSpPr>
          <p:nvPr>
            <p:ph idx="1"/>
          </p:nvPr>
        </p:nvSpPr>
        <p:spPr/>
        <p:txBody>
          <a:bodyPr/>
          <a:lstStyle/>
          <a:p>
            <a:r>
              <a:rPr lang="en-US" sz="3200" dirty="0" smtClean="0"/>
              <a:t>NYS  and Change:  The Perfect Storm.</a:t>
            </a:r>
          </a:p>
          <a:p>
            <a:pPr>
              <a:buNone/>
            </a:pPr>
            <a:endParaRPr lang="en-US" sz="3200" dirty="0" smtClean="0"/>
          </a:p>
          <a:p>
            <a:r>
              <a:rPr lang="en-US" sz="3200" dirty="0" smtClean="0"/>
              <a:t>Bullying takes place in every school every day.</a:t>
            </a:r>
          </a:p>
          <a:p>
            <a:pPr>
              <a:buNone/>
            </a:pPr>
            <a:endParaRPr lang="en-US" sz="3200" dirty="0" smtClean="0"/>
          </a:p>
          <a:p>
            <a:r>
              <a:rPr lang="en-US" sz="3200" dirty="0" smtClean="0"/>
              <a:t>The research is clear that when students feel safe at school, they perform at a higher level.</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0"/>
            <a:ext cx="8507393" cy="1466850"/>
          </a:xfrm>
        </p:spPr>
        <p:txBody>
          <a:bodyPr>
            <a:normAutofit/>
          </a:bodyPr>
          <a:lstStyle/>
          <a:p>
            <a:pPr algn="ctr" fontAlgn="auto">
              <a:spcAft>
                <a:spcPts val="0"/>
              </a:spcAft>
              <a:defRPr/>
            </a:pPr>
            <a:r>
              <a:rPr lang="en-US" sz="3200" b="1" dirty="0" smtClean="0">
                <a:latin typeface="Helvetica"/>
                <a:cs typeface="Helvetica"/>
              </a:rPr>
              <a:t>Why have 48 states passed anti-bullying/harassment laws?   </a:t>
            </a:r>
            <a:br>
              <a:rPr lang="en-US" sz="3200" b="1" dirty="0" smtClean="0">
                <a:latin typeface="Helvetica"/>
                <a:cs typeface="Helvetica"/>
              </a:rPr>
            </a:br>
            <a:r>
              <a:rPr lang="en-US" sz="1800" b="1" dirty="0" smtClean="0">
                <a:latin typeface="Helvetica"/>
                <a:cs typeface="Helvetica"/>
              </a:rPr>
              <a:t>(</a:t>
            </a:r>
            <a:r>
              <a:rPr lang="en-US" sz="1800" dirty="0" smtClean="0">
                <a:latin typeface="Helvetica"/>
                <a:cs typeface="Helvetica"/>
              </a:rPr>
              <a:t>GLSEN, 2010)</a:t>
            </a:r>
          </a:p>
        </p:txBody>
      </p:sp>
      <p:sp>
        <p:nvSpPr>
          <p:cNvPr id="6" name="TextBox 5"/>
          <p:cNvSpPr txBox="1"/>
          <p:nvPr/>
        </p:nvSpPr>
        <p:spPr>
          <a:xfrm>
            <a:off x="210797" y="1462074"/>
            <a:ext cx="8373457" cy="4832092"/>
          </a:xfrm>
          <a:prstGeom prst="rect">
            <a:avLst/>
          </a:prstGeom>
          <a:noFill/>
        </p:spPr>
        <p:txBody>
          <a:bodyPr wrap="square" rtlCol="0">
            <a:spAutoFit/>
          </a:bodyPr>
          <a:lstStyle/>
          <a:p>
            <a:pPr marL="457200" indent="-457200">
              <a:buFont typeface="Arial"/>
              <a:buChar char="•"/>
            </a:pPr>
            <a:r>
              <a:rPr lang="en-US" sz="2800" dirty="0" smtClean="0">
                <a:latin typeface="Helvetica"/>
                <a:cs typeface="Helvetica"/>
              </a:rPr>
              <a:t>39% of students reported that bullying, name calling, and harassment pose a serious problem at school.</a:t>
            </a:r>
          </a:p>
          <a:p>
            <a:pPr>
              <a:buFont typeface="Arial"/>
              <a:buChar char="•"/>
            </a:pPr>
            <a:endParaRPr lang="en-US" sz="2800" dirty="0" smtClean="0">
              <a:latin typeface="Helvetica"/>
              <a:cs typeface="Helvetica"/>
            </a:endParaRPr>
          </a:p>
          <a:p>
            <a:pPr marL="457200" indent="-457200">
              <a:buFont typeface="Arial"/>
              <a:buChar char="•"/>
            </a:pPr>
            <a:r>
              <a:rPr lang="en-US" sz="2800" dirty="0" smtClean="0">
                <a:latin typeface="Helvetica"/>
                <a:cs typeface="Helvetica"/>
              </a:rPr>
              <a:t>66% reported that people at school were harassed at least  “sometimes” because of their looks or body size.</a:t>
            </a:r>
          </a:p>
          <a:p>
            <a:pPr>
              <a:buFont typeface="Arial"/>
              <a:buChar char="•"/>
            </a:pPr>
            <a:endParaRPr lang="en-US" sz="2800" dirty="0" smtClean="0">
              <a:latin typeface="Helvetica"/>
              <a:cs typeface="Helvetica"/>
            </a:endParaRPr>
          </a:p>
          <a:p>
            <a:pPr marL="457200" indent="-457200">
              <a:buFont typeface="Arial"/>
              <a:buChar char="•"/>
            </a:pPr>
            <a:r>
              <a:rPr lang="en-US" sz="2800" dirty="0" smtClean="0">
                <a:latin typeface="Helvetica"/>
                <a:cs typeface="Helvetica"/>
              </a:rPr>
              <a:t>57% reported that students were bullied or harassed “sometimes” because of the way they expressed their gender.</a:t>
            </a:r>
          </a:p>
        </p:txBody>
      </p:sp>
      <p:sp>
        <p:nvSpPr>
          <p:cNvPr id="7" name="TextBox 6"/>
          <p:cNvSpPr txBox="1"/>
          <p:nvPr/>
        </p:nvSpPr>
        <p:spPr>
          <a:xfrm>
            <a:off x="326006" y="6403491"/>
            <a:ext cx="4344142" cy="276999"/>
          </a:xfrm>
          <a:prstGeom prst="rect">
            <a:avLst/>
          </a:prstGeom>
          <a:noFill/>
        </p:spPr>
        <p:txBody>
          <a:bodyPr wrap="square" rtlCol="0">
            <a:spAutoFit/>
          </a:bodyPr>
          <a:lstStyle/>
          <a:p>
            <a:r>
              <a:rPr lang="en-US" sz="1200" i="1" dirty="0" smtClean="0">
                <a:latin typeface="Helvetica"/>
                <a:cs typeface="Helvetica"/>
              </a:rPr>
              <a:t>No Law in South Dakota and New Mexico </a:t>
            </a:r>
            <a:endParaRPr lang="en-US" sz="1200" i="1" dirty="0">
              <a:latin typeface="Helvetica"/>
              <a:cs typeface="Helvetic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10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10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23085</TotalTime>
  <Words>1248</Words>
  <Application>Microsoft Office PowerPoint</Application>
  <PresentationFormat>On-screen Show (4:3)</PresentationFormat>
  <Paragraphs>184</Paragraphs>
  <Slides>24</Slides>
  <Notes>4</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 The New York State                Dignity for all Students Act                      (DASA)</vt:lpstr>
      <vt:lpstr>DASA and Task Force on Bullying Prevention Steering Committee</vt:lpstr>
      <vt:lpstr>Major Goals/Initiatives</vt:lpstr>
      <vt:lpstr>Slide 4</vt:lpstr>
      <vt:lpstr>POB CARES!</vt:lpstr>
      <vt:lpstr>POB CARES!</vt:lpstr>
      <vt:lpstr>                  WELCOME            </vt:lpstr>
      <vt:lpstr>Why Should We CARE?</vt:lpstr>
      <vt:lpstr>Why have 48 states passed anti-bullying/harassment laws?    (GLSEN, 2010)</vt:lpstr>
      <vt:lpstr>What the kids say….</vt:lpstr>
      <vt:lpstr>                  New York Law  THE LAW</vt:lpstr>
      <vt:lpstr>New York State Assembly  CYBERBULLYING LAW SIGNED by Governor Cuomo on July 9, 2012 GOES INTO EFFECT 7/2013  </vt:lpstr>
      <vt:lpstr>                                                            CYBERBULLYING                                                                (Stomp Out Bullying, 2010)</vt:lpstr>
      <vt:lpstr>Slide 14</vt:lpstr>
      <vt:lpstr>Slide 15</vt:lpstr>
      <vt:lpstr>       Bullying is a type of harassment</vt:lpstr>
      <vt:lpstr>     TYPES OF BULLYING BEHAVIORS </vt:lpstr>
      <vt:lpstr>    What We Can Do </vt:lpstr>
      <vt:lpstr>                HOW?</vt:lpstr>
      <vt:lpstr>            Dignity Act Team</vt:lpstr>
      <vt:lpstr> Developing Common Language</vt:lpstr>
      <vt:lpstr>A person who intervenes when s/he witnesses intolerance; someone who makes a stand against bullying.</vt:lpstr>
      <vt:lpstr>Adults Can and Do Make A Difference</vt:lpstr>
      <vt:lpstr>Thank-you for your attention and help in ending bullying and harassment in our schools.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Bullying?</dc:title>
  <dc:creator>Karen</dc:creator>
  <cp:lastModifiedBy>parkway</cp:lastModifiedBy>
  <cp:revision>1490</cp:revision>
  <dcterms:created xsi:type="dcterms:W3CDTF">2010-12-26T21:50:41Z</dcterms:created>
  <dcterms:modified xsi:type="dcterms:W3CDTF">2012-12-12T23:55:56Z</dcterms:modified>
</cp:coreProperties>
</file>